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6" r:id="rId61"/>
    <p:sldId id="315" r:id="rId62"/>
  </p:sldIdLst>
  <p:sldSz cx="18288000" cy="10287000"/>
  <p:notesSz cx="6858000" cy="9144000"/>
  <p:embeddedFontLst>
    <p:embeddedFont>
      <p:font typeface="Calibri" panose="020F0502020204030204" pitchFamily="34" charset="0"/>
      <p:regular r:id="rId63"/>
      <p:bold r:id="rId64"/>
      <p:italic r:id="rId65"/>
      <p:boldItalic r:id="rId66"/>
    </p:embeddedFont>
    <p:embeddedFont>
      <p:font typeface="Hagrid Bold" panose="020B0604020202020204" charset="0"/>
      <p:regular r:id="rId67"/>
    </p:embeddedFont>
    <p:embeddedFont>
      <p:font typeface="Hagrid Heavy" panose="020B0604020202020204" charset="0"/>
      <p:regular r:id="rId68"/>
    </p:embeddedFont>
    <p:embeddedFont>
      <p:font typeface="Open Sans Light" panose="020B0306030504020204" pitchFamily="34" charset="0"/>
      <p:regular r:id="rId69"/>
      <p:italic r:id="rId70"/>
    </p:embeddedFont>
    <p:embeddedFont>
      <p:font typeface="Open Sans Light Bold" panose="020B0604020202020204" charset="0"/>
      <p:regular r:id="rId71"/>
    </p:embeddedFont>
    <p:embeddedFont>
      <p:font typeface="Roboto" panose="02000000000000000000" pitchFamily="2" charset="0"/>
      <p:regular r:id="rId72"/>
      <p:bold r:id="rId73"/>
      <p:italic r:id="rId74"/>
      <p:boldItalic r:id="rId75"/>
    </p:embeddedFont>
    <p:embeddedFont>
      <p:font typeface="Roboto Bold" panose="02000000000000000000" charset="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C03A3-2536-4779-8DCC-00D40BE89639}" v="1" dt="2023-06-11T20:52:00.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stafa Ashraf" userId="da6927d0114c4e6c" providerId="LiveId" clId="{E31C03A3-2536-4779-8DCC-00D40BE89639}"/>
    <pc:docChg chg="custSel modSld sldOrd">
      <pc:chgData name="Mostafa Ashraf" userId="da6927d0114c4e6c" providerId="LiveId" clId="{E31C03A3-2536-4779-8DCC-00D40BE89639}" dt="2023-06-11T20:52:32.350" v="4" actId="478"/>
      <pc:docMkLst>
        <pc:docMk/>
      </pc:docMkLst>
      <pc:sldChg chg="addSp delSp modSp mod ord">
        <pc:chgData name="Mostafa Ashraf" userId="da6927d0114c4e6c" providerId="LiveId" clId="{E31C03A3-2536-4779-8DCC-00D40BE89639}" dt="2023-06-11T20:52:32.350" v="4" actId="478"/>
        <pc:sldMkLst>
          <pc:docMk/>
          <pc:sldMk cId="0" sldId="316"/>
        </pc:sldMkLst>
        <pc:spChg chg="add del mod">
          <ac:chgData name="Mostafa Ashraf" userId="da6927d0114c4e6c" providerId="LiveId" clId="{E31C03A3-2536-4779-8DCC-00D40BE89639}" dt="2023-06-11T20:52:32.350" v="4" actId="478"/>
          <ac:spMkLst>
            <pc:docMk/>
            <pc:sldMk cId="0" sldId="316"/>
            <ac:spMk id="2" creationId="{CA3D5696-C9FD-2CFF-1F65-51DBEF4FADC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TextBox 2"/>
          <p:cNvSpPr txBox="1"/>
          <p:nvPr/>
        </p:nvSpPr>
        <p:spPr>
          <a:xfrm>
            <a:off x="1059793" y="4266765"/>
            <a:ext cx="16228082" cy="2853484"/>
          </a:xfrm>
          <a:prstGeom prst="rect">
            <a:avLst/>
          </a:prstGeom>
        </p:spPr>
        <p:txBody>
          <a:bodyPr lIns="0" tIns="0" rIns="0" bIns="0" rtlCol="0" anchor="t">
            <a:spAutoFit/>
          </a:bodyPr>
          <a:lstStyle/>
          <a:p>
            <a:pPr algn="ctr">
              <a:lnSpc>
                <a:spcPts val="23321"/>
              </a:lnSpc>
            </a:pPr>
            <a:r>
              <a:rPr lang="en-US" sz="16658">
                <a:solidFill>
                  <a:srgbClr val="FFFFFF"/>
                </a:solidFill>
                <a:latin typeface="Hagrid Heavy"/>
              </a:rPr>
              <a:t>LENS</a:t>
            </a:r>
          </a:p>
        </p:txBody>
      </p:sp>
      <p:grpSp>
        <p:nvGrpSpPr>
          <p:cNvPr id="3" name="Group 3"/>
          <p:cNvGrpSpPr/>
          <p:nvPr/>
        </p:nvGrpSpPr>
        <p:grpSpPr>
          <a:xfrm>
            <a:off x="869611" y="6987940"/>
            <a:ext cx="16228082" cy="2270360"/>
            <a:chOff x="0" y="0"/>
            <a:chExt cx="3964388" cy="554630"/>
          </a:xfrm>
        </p:grpSpPr>
        <p:sp>
          <p:nvSpPr>
            <p:cNvPr id="4" name="Freeform 4"/>
            <p:cNvSpPr/>
            <p:nvPr/>
          </p:nvSpPr>
          <p:spPr>
            <a:xfrm>
              <a:off x="0" y="0"/>
              <a:ext cx="3964388" cy="554630"/>
            </a:xfrm>
            <a:custGeom>
              <a:avLst/>
              <a:gdLst/>
              <a:ahLst/>
              <a:cxnLst/>
              <a:rect l="l" t="t" r="r" b="b"/>
              <a:pathLst>
                <a:path w="3964388" h="554630">
                  <a:moveTo>
                    <a:pt x="0" y="0"/>
                  </a:moveTo>
                  <a:lnTo>
                    <a:pt x="3964388" y="0"/>
                  </a:lnTo>
                  <a:lnTo>
                    <a:pt x="3964388" y="554630"/>
                  </a:lnTo>
                  <a:lnTo>
                    <a:pt x="0" y="554630"/>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9145259" y="7532586"/>
            <a:ext cx="9525" cy="1460504"/>
          </a:xfrm>
          <a:prstGeom prst="line">
            <a:avLst/>
          </a:prstGeom>
          <a:ln w="38100" cap="flat">
            <a:solidFill>
              <a:srgbClr val="106CB5"/>
            </a:solidFill>
            <a:prstDash val="solid"/>
            <a:headEnd type="none" w="sm" len="sm"/>
            <a:tailEnd type="none" w="sm" len="sm"/>
          </a:ln>
        </p:spPr>
      </p:sp>
      <p:sp>
        <p:nvSpPr>
          <p:cNvPr id="7" name="Freeform 7"/>
          <p:cNvSpPr/>
          <p:nvPr/>
        </p:nvSpPr>
        <p:spPr>
          <a:xfrm>
            <a:off x="7866343" y="1169337"/>
            <a:ext cx="2519733" cy="2531032"/>
          </a:xfrm>
          <a:custGeom>
            <a:avLst/>
            <a:gdLst/>
            <a:ahLst/>
            <a:cxnLst/>
            <a:rect l="l" t="t" r="r" b="b"/>
            <a:pathLst>
              <a:path w="2519733" h="2531032">
                <a:moveTo>
                  <a:pt x="0" y="0"/>
                </a:moveTo>
                <a:lnTo>
                  <a:pt x="2519733" y="0"/>
                </a:lnTo>
                <a:lnTo>
                  <a:pt x="2519733" y="2531032"/>
                </a:lnTo>
                <a:lnTo>
                  <a:pt x="0" y="2531032"/>
                </a:lnTo>
                <a:lnTo>
                  <a:pt x="0" y="0"/>
                </a:lnTo>
                <a:close/>
              </a:path>
            </a:pathLst>
          </a:custGeom>
          <a:blipFill>
            <a:blip r:embed="rId2"/>
            <a:stretch>
              <a:fillRect/>
            </a:stretch>
          </a:blipFill>
        </p:spPr>
      </p:sp>
      <p:sp>
        <p:nvSpPr>
          <p:cNvPr id="8" name="TextBox 8"/>
          <p:cNvSpPr txBox="1"/>
          <p:nvPr/>
        </p:nvSpPr>
        <p:spPr>
          <a:xfrm>
            <a:off x="5334796" y="3375578"/>
            <a:ext cx="7678074" cy="1635124"/>
          </a:xfrm>
          <a:prstGeom prst="rect">
            <a:avLst/>
          </a:prstGeom>
        </p:spPr>
        <p:txBody>
          <a:bodyPr lIns="0" tIns="0" rIns="0" bIns="0" rtlCol="0" anchor="t">
            <a:spAutoFit/>
          </a:bodyPr>
          <a:lstStyle/>
          <a:p>
            <a:pPr algn="ctr">
              <a:lnSpc>
                <a:spcPts val="13300"/>
              </a:lnSpc>
            </a:pPr>
            <a:r>
              <a:rPr lang="en-US" sz="9500">
                <a:solidFill>
                  <a:srgbClr val="FFFFFF"/>
                </a:solidFill>
                <a:latin typeface="Hagrid Heavy"/>
              </a:rPr>
              <a:t>POCKET</a:t>
            </a:r>
          </a:p>
        </p:txBody>
      </p:sp>
      <p:sp>
        <p:nvSpPr>
          <p:cNvPr id="9" name="TextBox 9"/>
          <p:cNvSpPr txBox="1"/>
          <p:nvPr/>
        </p:nvSpPr>
        <p:spPr>
          <a:xfrm>
            <a:off x="1189830" y="7112851"/>
            <a:ext cx="3295829"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GRADUATION PROJECT</a:t>
            </a:r>
          </a:p>
        </p:txBody>
      </p:sp>
      <p:sp>
        <p:nvSpPr>
          <p:cNvPr id="10" name="TextBox 10"/>
          <p:cNvSpPr txBox="1"/>
          <p:nvPr/>
        </p:nvSpPr>
        <p:spPr>
          <a:xfrm>
            <a:off x="5036109" y="7112851"/>
            <a:ext cx="3947543" cy="2419338"/>
          </a:xfrm>
          <a:prstGeom prst="rect">
            <a:avLst/>
          </a:prstGeom>
        </p:spPr>
        <p:txBody>
          <a:bodyPr lIns="0" tIns="0" rIns="0" bIns="0" rtlCol="0" anchor="t">
            <a:spAutoFit/>
          </a:bodyPr>
          <a:lstStyle/>
          <a:p>
            <a:pPr algn="ctr">
              <a:lnSpc>
                <a:spcPts val="3188"/>
              </a:lnSpc>
            </a:pPr>
            <a:r>
              <a:rPr lang="en-US" sz="2277">
                <a:solidFill>
                  <a:srgbClr val="343F56"/>
                </a:solidFill>
                <a:latin typeface="Roboto"/>
              </a:rPr>
              <a:t>Prepared by:</a:t>
            </a:r>
          </a:p>
          <a:p>
            <a:pPr>
              <a:lnSpc>
                <a:spcPts val="3188"/>
              </a:lnSpc>
            </a:pPr>
            <a:r>
              <a:rPr lang="en-US" sz="2277">
                <a:solidFill>
                  <a:srgbClr val="343F56"/>
                </a:solidFill>
                <a:latin typeface="Roboto"/>
              </a:rPr>
              <a:t>   Ahmed Mohamed Ismail </a:t>
            </a:r>
          </a:p>
          <a:p>
            <a:pPr>
              <a:lnSpc>
                <a:spcPts val="3188"/>
              </a:lnSpc>
            </a:pPr>
            <a:r>
              <a:rPr lang="en-US" sz="2277">
                <a:solidFill>
                  <a:srgbClr val="343F56"/>
                </a:solidFill>
                <a:latin typeface="Roboto"/>
              </a:rPr>
              <a:t>   Moaz Mohamed Elsherbini </a:t>
            </a:r>
          </a:p>
          <a:p>
            <a:pPr>
              <a:lnSpc>
                <a:spcPts val="3188"/>
              </a:lnSpc>
            </a:pPr>
            <a:r>
              <a:rPr lang="en-US" sz="2277">
                <a:solidFill>
                  <a:srgbClr val="343F56"/>
                </a:solidFill>
                <a:latin typeface="Roboto"/>
              </a:rPr>
              <a:t>   Mostafa Ashraf Kamal </a:t>
            </a:r>
          </a:p>
          <a:p>
            <a:pPr>
              <a:lnSpc>
                <a:spcPts val="3188"/>
              </a:lnSpc>
            </a:pPr>
            <a:r>
              <a:rPr lang="en-US" sz="2277">
                <a:solidFill>
                  <a:srgbClr val="343F56"/>
                </a:solidFill>
                <a:latin typeface="Roboto"/>
              </a:rPr>
              <a:t>   Nader Youhanna Khalil</a:t>
            </a:r>
          </a:p>
          <a:p>
            <a:pPr algn="l">
              <a:lnSpc>
                <a:spcPts val="3188"/>
              </a:lnSpc>
            </a:pPr>
            <a:endParaRPr lang="en-US" sz="2277">
              <a:solidFill>
                <a:srgbClr val="343F56"/>
              </a:solidFill>
              <a:latin typeface="Roboto"/>
            </a:endParaRPr>
          </a:p>
        </p:txBody>
      </p:sp>
      <p:sp>
        <p:nvSpPr>
          <p:cNvPr id="11" name="TextBox 11"/>
          <p:cNvSpPr txBox="1"/>
          <p:nvPr/>
        </p:nvSpPr>
        <p:spPr>
          <a:xfrm>
            <a:off x="6975611" y="636906"/>
            <a:ext cx="4301196" cy="391794"/>
          </a:xfrm>
          <a:prstGeom prst="rect">
            <a:avLst/>
          </a:prstGeom>
        </p:spPr>
        <p:txBody>
          <a:bodyPr lIns="0" tIns="0" rIns="0" bIns="0" rtlCol="0" anchor="t">
            <a:spAutoFit/>
          </a:bodyPr>
          <a:lstStyle/>
          <a:p>
            <a:pPr algn="ctr">
              <a:lnSpc>
                <a:spcPts val="3080"/>
              </a:lnSpc>
            </a:pPr>
            <a:r>
              <a:rPr lang="en-US" sz="2200">
                <a:solidFill>
                  <a:srgbClr val="FFFFFF"/>
                </a:solidFill>
                <a:latin typeface="Hagrid Bold"/>
              </a:rPr>
              <a:t>THESIS DEFENSE</a:t>
            </a:r>
          </a:p>
        </p:txBody>
      </p:sp>
      <p:sp>
        <p:nvSpPr>
          <p:cNvPr id="12" name="TextBox 12"/>
          <p:cNvSpPr txBox="1"/>
          <p:nvPr/>
        </p:nvSpPr>
        <p:spPr>
          <a:xfrm>
            <a:off x="14751418" y="7112851"/>
            <a:ext cx="3295829"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CAIRO </a:t>
            </a:r>
          </a:p>
          <a:p>
            <a:pPr>
              <a:lnSpc>
                <a:spcPts val="3080"/>
              </a:lnSpc>
            </a:pPr>
            <a:r>
              <a:rPr lang="en-US" sz="2200">
                <a:solidFill>
                  <a:srgbClr val="343F56"/>
                </a:solidFill>
                <a:latin typeface="Hagrid Bold"/>
              </a:rPr>
              <a:t>UNIVERSITY</a:t>
            </a:r>
          </a:p>
        </p:txBody>
      </p:sp>
      <p:sp>
        <p:nvSpPr>
          <p:cNvPr id="13" name="TextBox 13"/>
          <p:cNvSpPr txBox="1"/>
          <p:nvPr/>
        </p:nvSpPr>
        <p:spPr>
          <a:xfrm>
            <a:off x="9571512" y="7699494"/>
            <a:ext cx="3947543" cy="799627"/>
          </a:xfrm>
          <a:prstGeom prst="rect">
            <a:avLst/>
          </a:prstGeom>
        </p:spPr>
        <p:txBody>
          <a:bodyPr lIns="0" tIns="0" rIns="0" bIns="0" rtlCol="0" anchor="t">
            <a:spAutoFit/>
          </a:bodyPr>
          <a:lstStyle/>
          <a:p>
            <a:pPr algn="ctr">
              <a:lnSpc>
                <a:spcPts val="3188"/>
              </a:lnSpc>
            </a:pPr>
            <a:r>
              <a:rPr lang="en-US" sz="2277">
                <a:solidFill>
                  <a:srgbClr val="343F56"/>
                </a:solidFill>
                <a:latin typeface="Roboto"/>
              </a:rPr>
              <a:t>Supervised by:</a:t>
            </a:r>
          </a:p>
          <a:p>
            <a:pPr algn="ctr">
              <a:lnSpc>
                <a:spcPts val="3188"/>
              </a:lnSpc>
            </a:pPr>
            <a:r>
              <a:rPr lang="en-US" sz="2277">
                <a:solidFill>
                  <a:srgbClr val="343F56"/>
                </a:solidFill>
                <a:latin typeface="Roboto"/>
              </a:rPr>
              <a:t>Assoc. Prof. Dr. Mona Farouk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318949" y="456227"/>
            <a:ext cx="4382950" cy="9423343"/>
          </a:xfrm>
          <a:custGeom>
            <a:avLst/>
            <a:gdLst/>
            <a:ahLst/>
            <a:cxnLst/>
            <a:rect l="l" t="t" r="r" b="b"/>
            <a:pathLst>
              <a:path w="4382950" h="9423343">
                <a:moveTo>
                  <a:pt x="0" y="0"/>
                </a:moveTo>
                <a:lnTo>
                  <a:pt x="4382951" y="0"/>
                </a:lnTo>
                <a:lnTo>
                  <a:pt x="4382951" y="9423343"/>
                </a:lnTo>
                <a:lnTo>
                  <a:pt x="0" y="9423343"/>
                </a:lnTo>
                <a:lnTo>
                  <a:pt x="0" y="0"/>
                </a:lnTo>
                <a:close/>
              </a:path>
            </a:pathLst>
          </a:custGeom>
          <a:blipFill>
            <a:blip r:embed="rId2"/>
            <a:stretch>
              <a:fillRect/>
            </a:stretch>
          </a:blipFill>
        </p:spPr>
      </p:sp>
      <p:sp>
        <p:nvSpPr>
          <p:cNvPr id="6" name="TextBox 6"/>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738612" y="5019675"/>
            <a:ext cx="7331145" cy="2086232"/>
          </a:xfrm>
          <a:prstGeom prst="rect">
            <a:avLst/>
          </a:prstGeom>
        </p:spPr>
        <p:txBody>
          <a:bodyPr lIns="0" tIns="0" rIns="0" bIns="0" rtlCol="0" anchor="t">
            <a:spAutoFit/>
          </a:bodyPr>
          <a:lstStyle/>
          <a:p>
            <a:pPr algn="ctr">
              <a:lnSpc>
                <a:spcPts val="8385"/>
              </a:lnSpc>
            </a:pPr>
            <a:r>
              <a:rPr lang="en-US" sz="5989">
                <a:solidFill>
                  <a:srgbClr val="343F56"/>
                </a:solidFill>
                <a:latin typeface="Roboto"/>
              </a:rPr>
              <a:t>HOME </a:t>
            </a:r>
          </a:p>
          <a:p>
            <a:pPr algn="ctr">
              <a:lnSpc>
                <a:spcPts val="8385"/>
              </a:lnSpc>
            </a:pPr>
            <a:r>
              <a:rPr lang="en-US" sz="5989">
                <a:solidFill>
                  <a:srgbClr val="343F56"/>
                </a:solidFill>
                <a:latin typeface="Roboto"/>
              </a:rPr>
              <a:t>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1198416"/>
            <a:ext cx="4020877" cy="8693789"/>
          </a:xfrm>
          <a:custGeom>
            <a:avLst/>
            <a:gdLst/>
            <a:ahLst/>
            <a:cxnLst/>
            <a:rect l="l" t="t" r="r" b="b"/>
            <a:pathLst>
              <a:path w="4020877" h="8693789">
                <a:moveTo>
                  <a:pt x="0" y="0"/>
                </a:moveTo>
                <a:lnTo>
                  <a:pt x="4020877" y="0"/>
                </a:lnTo>
                <a:lnTo>
                  <a:pt x="4020877" y="8693789"/>
                </a:lnTo>
                <a:lnTo>
                  <a:pt x="0" y="8693789"/>
                </a:lnTo>
                <a:lnTo>
                  <a:pt x="0" y="0"/>
                </a:lnTo>
                <a:close/>
              </a:path>
            </a:pathLst>
          </a:custGeom>
          <a:blipFill>
            <a:blip r:embed="rId2"/>
            <a:stretch>
              <a:fillRect/>
            </a:stretch>
          </a:blipFill>
        </p:spPr>
      </p:sp>
      <p:sp>
        <p:nvSpPr>
          <p:cNvPr id="6" name="Freeform 6"/>
          <p:cNvSpPr/>
          <p:nvPr/>
        </p:nvSpPr>
        <p:spPr>
          <a:xfrm>
            <a:off x="13856983" y="1198416"/>
            <a:ext cx="3998694" cy="8693789"/>
          </a:xfrm>
          <a:custGeom>
            <a:avLst/>
            <a:gdLst/>
            <a:ahLst/>
            <a:cxnLst/>
            <a:rect l="l" t="t" r="r" b="b"/>
            <a:pathLst>
              <a:path w="3998694" h="8693789">
                <a:moveTo>
                  <a:pt x="0" y="0"/>
                </a:moveTo>
                <a:lnTo>
                  <a:pt x="3998694" y="0"/>
                </a:lnTo>
                <a:lnTo>
                  <a:pt x="3998694" y="8693789"/>
                </a:lnTo>
                <a:lnTo>
                  <a:pt x="0" y="8693789"/>
                </a:lnTo>
                <a:lnTo>
                  <a:pt x="0" y="0"/>
                </a:lnTo>
                <a:close/>
              </a:path>
            </a:pathLst>
          </a:custGeom>
          <a:blipFill>
            <a:blip r:embed="rId3"/>
            <a:stretch>
              <a:fillRect/>
            </a:stretch>
          </a:blipFill>
        </p:spPr>
      </p:sp>
      <p:sp>
        <p:nvSpPr>
          <p:cNvPr id="7" name="TextBox 7"/>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738612" y="5019675"/>
            <a:ext cx="7331145" cy="2086232"/>
          </a:xfrm>
          <a:prstGeom prst="rect">
            <a:avLst/>
          </a:prstGeom>
        </p:spPr>
        <p:txBody>
          <a:bodyPr lIns="0" tIns="0" rIns="0" bIns="0" rtlCol="0" anchor="t">
            <a:spAutoFit/>
          </a:bodyPr>
          <a:lstStyle/>
          <a:p>
            <a:pPr algn="ctr">
              <a:lnSpc>
                <a:spcPts val="8385"/>
              </a:lnSpc>
            </a:pPr>
            <a:r>
              <a:rPr lang="en-US" sz="5989">
                <a:solidFill>
                  <a:srgbClr val="343F56"/>
                </a:solidFill>
                <a:latin typeface="Roboto"/>
              </a:rPr>
              <a:t>NAVIGATION</a:t>
            </a:r>
          </a:p>
          <a:p>
            <a:pPr algn="ctr">
              <a:lnSpc>
                <a:spcPts val="8385"/>
              </a:lnSpc>
            </a:pPr>
            <a:endParaRPr lang="en-US" sz="5989">
              <a:solidFill>
                <a:srgbClr val="343F56"/>
              </a:solidFill>
              <a:latin typeface="Roboto"/>
            </a:endParaRPr>
          </a:p>
        </p:txBody>
      </p:sp>
      <p:sp>
        <p:nvSpPr>
          <p:cNvPr id="10" name="TextBox 10"/>
          <p:cNvSpPr txBox="1"/>
          <p:nvPr/>
        </p:nvSpPr>
        <p:spPr>
          <a:xfrm>
            <a:off x="274703" y="6437857"/>
            <a:ext cx="7331145" cy="1736725"/>
          </a:xfrm>
          <a:prstGeom prst="rect">
            <a:avLst/>
          </a:prstGeom>
        </p:spPr>
        <p:txBody>
          <a:bodyPr lIns="0" tIns="0" rIns="0" bIns="0" rtlCol="0" anchor="t">
            <a:spAutoFit/>
          </a:bodyPr>
          <a:lstStyle/>
          <a:p>
            <a:pPr algn="ctr">
              <a:lnSpc>
                <a:spcPts val="3499"/>
              </a:lnSpc>
              <a:spcBef>
                <a:spcPct val="0"/>
              </a:spcBef>
            </a:pPr>
            <a:r>
              <a:rPr lang="en-US" sz="2499">
                <a:solidFill>
                  <a:srgbClr val="343F56"/>
                </a:solidFill>
                <a:latin typeface="Roboto"/>
              </a:rPr>
              <a:t>Using Side Bar Menu</a:t>
            </a:r>
          </a:p>
          <a:p>
            <a:pPr algn="ctr">
              <a:lnSpc>
                <a:spcPts val="3499"/>
              </a:lnSpc>
              <a:spcBef>
                <a:spcPct val="0"/>
              </a:spcBef>
            </a:pPr>
            <a:r>
              <a:rPr lang="en-US" sz="2499">
                <a:solidFill>
                  <a:srgbClr val="343F56"/>
                </a:solidFill>
                <a:latin typeface="Roboto"/>
              </a:rPr>
              <a:t> OR</a:t>
            </a:r>
          </a:p>
          <a:p>
            <a:pPr algn="ctr">
              <a:lnSpc>
                <a:spcPts val="3499"/>
              </a:lnSpc>
              <a:spcBef>
                <a:spcPct val="0"/>
              </a:spcBef>
            </a:pPr>
            <a:r>
              <a:rPr lang="en-US" sz="2499">
                <a:solidFill>
                  <a:srgbClr val="343F56"/>
                </a:solidFill>
                <a:latin typeface="Roboto"/>
              </a:rPr>
              <a:t>   Using voice commands</a:t>
            </a:r>
          </a:p>
          <a:p>
            <a:pPr algn="ctr">
              <a:lnSpc>
                <a:spcPts val="3499"/>
              </a:lnSpc>
              <a:spcBef>
                <a:spcPct val="0"/>
              </a:spcBef>
            </a:pPr>
            <a:endParaRPr lang="en-US" sz="2499">
              <a:solidFill>
                <a:srgbClr val="343F56"/>
              </a:solidFill>
              <a:latin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922145" y="1028700"/>
            <a:ext cx="3937678" cy="8744714"/>
          </a:xfrm>
          <a:custGeom>
            <a:avLst/>
            <a:gdLst/>
            <a:ahLst/>
            <a:cxnLst/>
            <a:rect l="l" t="t" r="r" b="b"/>
            <a:pathLst>
              <a:path w="3937678" h="8744714">
                <a:moveTo>
                  <a:pt x="0" y="0"/>
                </a:moveTo>
                <a:lnTo>
                  <a:pt x="3937678" y="0"/>
                </a:lnTo>
                <a:lnTo>
                  <a:pt x="3937678" y="8744714"/>
                </a:lnTo>
                <a:lnTo>
                  <a:pt x="0" y="8744714"/>
                </a:lnTo>
                <a:lnTo>
                  <a:pt x="0" y="0"/>
                </a:lnTo>
                <a:close/>
              </a:path>
            </a:pathLst>
          </a:custGeom>
          <a:blipFill>
            <a:blip r:embed="rId2"/>
            <a:stretch>
              <a:fillRect/>
            </a:stretch>
          </a:blipFill>
        </p:spPr>
      </p:sp>
      <p:sp>
        <p:nvSpPr>
          <p:cNvPr id="6" name="Freeform 6"/>
          <p:cNvSpPr/>
          <p:nvPr/>
        </p:nvSpPr>
        <p:spPr>
          <a:xfrm>
            <a:off x="13517048" y="1028700"/>
            <a:ext cx="3986561" cy="8744714"/>
          </a:xfrm>
          <a:custGeom>
            <a:avLst/>
            <a:gdLst/>
            <a:ahLst/>
            <a:cxnLst/>
            <a:rect l="l" t="t" r="r" b="b"/>
            <a:pathLst>
              <a:path w="3986561" h="8744714">
                <a:moveTo>
                  <a:pt x="0" y="0"/>
                </a:moveTo>
                <a:lnTo>
                  <a:pt x="3986561" y="0"/>
                </a:lnTo>
                <a:lnTo>
                  <a:pt x="3986561" y="8744714"/>
                </a:lnTo>
                <a:lnTo>
                  <a:pt x="0" y="8744714"/>
                </a:lnTo>
                <a:lnTo>
                  <a:pt x="0" y="0"/>
                </a:lnTo>
                <a:close/>
              </a:path>
            </a:pathLst>
          </a:custGeom>
          <a:blipFill>
            <a:blip r:embed="rId3"/>
            <a:stretch>
              <a:fillRect/>
            </a:stretch>
          </a:blipFill>
        </p:spPr>
      </p:sp>
      <p:sp>
        <p:nvSpPr>
          <p:cNvPr id="7" name="TextBox 7"/>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738612" y="5019675"/>
            <a:ext cx="7331145" cy="3143507"/>
          </a:xfrm>
          <a:prstGeom prst="rect">
            <a:avLst/>
          </a:prstGeom>
        </p:spPr>
        <p:txBody>
          <a:bodyPr lIns="0" tIns="0" rIns="0" bIns="0" rtlCol="0" anchor="t">
            <a:spAutoFit/>
          </a:bodyPr>
          <a:lstStyle/>
          <a:p>
            <a:pPr algn="ctr">
              <a:lnSpc>
                <a:spcPts val="8385"/>
              </a:lnSpc>
            </a:pPr>
            <a:r>
              <a:rPr lang="en-US" sz="5989">
                <a:solidFill>
                  <a:srgbClr val="343F56"/>
                </a:solidFill>
                <a:latin typeface="Roboto"/>
              </a:rPr>
              <a:t>APPLICATION MODULES</a:t>
            </a:r>
          </a:p>
          <a:p>
            <a:pPr algn="ctr">
              <a:lnSpc>
                <a:spcPts val="8385"/>
              </a:lnSpc>
            </a:pPr>
            <a:endParaRPr lang="en-US" sz="5989">
              <a:solidFill>
                <a:srgbClr val="343F56"/>
              </a:solidFill>
              <a:latin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539938" y="1749506"/>
            <a:ext cx="7516646" cy="7735154"/>
          </a:xfrm>
          <a:custGeom>
            <a:avLst/>
            <a:gdLst/>
            <a:ahLst/>
            <a:cxnLst/>
            <a:rect l="l" t="t" r="r" b="b"/>
            <a:pathLst>
              <a:path w="7516646" h="7735154">
                <a:moveTo>
                  <a:pt x="0" y="0"/>
                </a:moveTo>
                <a:lnTo>
                  <a:pt x="7516646" y="0"/>
                </a:lnTo>
                <a:lnTo>
                  <a:pt x="7516646" y="7735153"/>
                </a:lnTo>
                <a:lnTo>
                  <a:pt x="0" y="7735153"/>
                </a:lnTo>
                <a:lnTo>
                  <a:pt x="0" y="0"/>
                </a:lnTo>
                <a:close/>
              </a:path>
            </a:pathLst>
          </a:custGeom>
          <a:blipFill>
            <a:blip r:embed="rId2"/>
            <a:stretch>
              <a:fillRect/>
            </a:stretch>
          </a:blipFill>
        </p:spPr>
      </p:sp>
      <p:sp>
        <p:nvSpPr>
          <p:cNvPr id="6" name="TextBox 6"/>
          <p:cNvSpPr txBox="1"/>
          <p:nvPr/>
        </p:nvSpPr>
        <p:spPr>
          <a:xfrm>
            <a:off x="738612" y="1365190"/>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MOBILE APPLICATION</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521451" y="5019675"/>
            <a:ext cx="7548307" cy="1055769"/>
          </a:xfrm>
          <a:prstGeom prst="rect">
            <a:avLst/>
          </a:prstGeom>
        </p:spPr>
        <p:txBody>
          <a:bodyPr lIns="0" tIns="0" rIns="0" bIns="0" rtlCol="0" anchor="t">
            <a:spAutoFit/>
          </a:bodyPr>
          <a:lstStyle/>
          <a:p>
            <a:pPr algn="ctr">
              <a:lnSpc>
                <a:spcPts val="8634"/>
              </a:lnSpc>
            </a:pPr>
            <a:r>
              <a:rPr lang="en-US" sz="6167">
                <a:solidFill>
                  <a:srgbClr val="343F56"/>
                </a:solidFill>
                <a:latin typeface="Roboto"/>
              </a:rPr>
              <a:t>CHATBOT</a:t>
            </a:r>
          </a:p>
        </p:txBody>
      </p:sp>
      <p:sp>
        <p:nvSpPr>
          <p:cNvPr id="9" name="TextBox 9"/>
          <p:cNvSpPr txBox="1"/>
          <p:nvPr/>
        </p:nvSpPr>
        <p:spPr>
          <a:xfrm>
            <a:off x="-1072097" y="6624944"/>
            <a:ext cx="8851925" cy="1998980"/>
          </a:xfrm>
          <a:prstGeom prst="rect">
            <a:avLst/>
          </a:prstGeom>
        </p:spPr>
        <p:txBody>
          <a:bodyPr lIns="0" tIns="0" rIns="0" bIns="0" rtlCol="0" anchor="t">
            <a:spAutoFit/>
          </a:bodyPr>
          <a:lstStyle/>
          <a:p>
            <a:pPr algn="ctr">
              <a:lnSpc>
                <a:spcPts val="3219"/>
              </a:lnSpc>
            </a:pPr>
            <a:r>
              <a:rPr lang="en-US" sz="2299">
                <a:solidFill>
                  <a:srgbClr val="000000"/>
                </a:solidFill>
                <a:latin typeface="Roboto"/>
              </a:rPr>
              <a:t>Q: What’s the weather like ?</a:t>
            </a:r>
          </a:p>
          <a:p>
            <a:pPr algn="ctr">
              <a:lnSpc>
                <a:spcPts val="3219"/>
              </a:lnSpc>
              <a:spcBef>
                <a:spcPct val="0"/>
              </a:spcBef>
            </a:pPr>
            <a:r>
              <a:rPr lang="en-US" sz="2299">
                <a:solidFill>
                  <a:srgbClr val="000000"/>
                </a:solidFill>
                <a:latin typeface="Roboto"/>
              </a:rPr>
              <a:t>                      A: (sound) It’s currently sunny and warm</a:t>
            </a:r>
          </a:p>
          <a:p>
            <a:pPr algn="ctr">
              <a:lnSpc>
                <a:spcPts val="3219"/>
              </a:lnSpc>
              <a:spcBef>
                <a:spcPct val="0"/>
              </a:spcBef>
            </a:pPr>
            <a:r>
              <a:rPr lang="en-US" sz="2299">
                <a:solidFill>
                  <a:srgbClr val="000000"/>
                </a:solidFill>
                <a:latin typeface="Roboto"/>
              </a:rPr>
              <a:t>     Q: Where is Germany located ?</a:t>
            </a:r>
          </a:p>
          <a:p>
            <a:pPr algn="ctr">
              <a:lnSpc>
                <a:spcPts val="3219"/>
              </a:lnSpc>
              <a:spcBef>
                <a:spcPct val="0"/>
              </a:spcBef>
            </a:pPr>
            <a:r>
              <a:rPr lang="en-US" sz="2299">
                <a:solidFill>
                  <a:srgbClr val="000000"/>
                </a:solidFill>
                <a:latin typeface="Roboto"/>
              </a:rPr>
              <a:t>                                    A: (sound) Germany is situated in central Europe</a:t>
            </a:r>
          </a:p>
          <a:p>
            <a:pPr algn="ctr">
              <a:lnSpc>
                <a:spcPts val="3219"/>
              </a:lnSpc>
              <a:spcBef>
                <a:spcPct val="0"/>
              </a:spcBef>
            </a:pPr>
            <a:endParaRPr lang="en-US" sz="2299">
              <a:solidFill>
                <a:srgbClr val="000000"/>
              </a:solidFill>
              <a:latin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580389" y="6155156"/>
            <a:ext cx="10569388" cy="1671689"/>
          </a:xfrm>
          <a:custGeom>
            <a:avLst/>
            <a:gdLst/>
            <a:ahLst/>
            <a:cxnLst/>
            <a:rect l="l" t="t" r="r" b="b"/>
            <a:pathLst>
              <a:path w="10569388" h="1671689">
                <a:moveTo>
                  <a:pt x="0" y="0"/>
                </a:moveTo>
                <a:lnTo>
                  <a:pt x="10569389" y="0"/>
                </a:lnTo>
                <a:lnTo>
                  <a:pt x="10569389" y="1671689"/>
                </a:lnTo>
                <a:lnTo>
                  <a:pt x="0" y="1671689"/>
                </a:lnTo>
                <a:lnTo>
                  <a:pt x="0" y="0"/>
                </a:lnTo>
                <a:close/>
              </a:path>
            </a:pathLst>
          </a:custGeom>
          <a:blipFill>
            <a:blip r:embed="rId2"/>
            <a:stretch>
              <a:fillRect/>
            </a:stretch>
          </a:blipFill>
        </p:spPr>
      </p:sp>
      <p:sp>
        <p:nvSpPr>
          <p:cNvPr id="7" name="TextBox 7"/>
          <p:cNvSpPr txBox="1"/>
          <p:nvPr/>
        </p:nvSpPr>
        <p:spPr>
          <a:xfrm>
            <a:off x="3360934" y="3146250"/>
            <a:ext cx="11566131" cy="2439742"/>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COCO Dataset</a:t>
            </a:r>
          </a:p>
          <a:p>
            <a:pPr marL="601181" lvl="1" indent="-300591" algn="just">
              <a:lnSpc>
                <a:spcPts val="3898"/>
              </a:lnSpc>
              <a:buFont typeface="Arial"/>
              <a:buChar char="•"/>
            </a:pPr>
            <a:r>
              <a:rPr lang="en-US" sz="2784">
                <a:solidFill>
                  <a:srgbClr val="343F56"/>
                </a:solidFill>
                <a:latin typeface="Open Sans Light"/>
              </a:rPr>
              <a:t>Object Detection and Instant Segmentation using Yolov8</a:t>
            </a:r>
          </a:p>
          <a:p>
            <a:pPr marL="601181" lvl="1" indent="-300591" algn="just">
              <a:lnSpc>
                <a:spcPts val="3898"/>
              </a:lnSpc>
              <a:buFont typeface="Arial"/>
              <a:buChar char="•"/>
            </a:pPr>
            <a:r>
              <a:rPr lang="en-US" sz="2784">
                <a:solidFill>
                  <a:srgbClr val="343F56"/>
                </a:solidFill>
                <a:latin typeface="Open Sans Light"/>
              </a:rPr>
              <a:t>Depth Estimation using Midas</a:t>
            </a:r>
          </a:p>
          <a:p>
            <a:pPr marL="601181" lvl="1" indent="-300591" algn="just">
              <a:lnSpc>
                <a:spcPts val="3898"/>
              </a:lnSpc>
              <a:buFont typeface="Arial"/>
              <a:buChar char="•"/>
            </a:pPr>
            <a:r>
              <a:rPr lang="en-US" sz="2784">
                <a:solidFill>
                  <a:srgbClr val="343F56"/>
                </a:solidFill>
                <a:latin typeface="Open Sans Light"/>
              </a:rPr>
              <a:t>Triangularization and Distance Estimation</a:t>
            </a:r>
          </a:p>
          <a:p>
            <a:pPr algn="just">
              <a:lnSpc>
                <a:spcPts val="3898"/>
              </a:lnSpc>
              <a:spcBef>
                <a:spcPct val="0"/>
              </a:spcBef>
            </a:pPr>
            <a:endParaRPr lang="en-US" sz="2784">
              <a:solidFill>
                <a:srgbClr val="343F56"/>
              </a:solidFill>
              <a:latin typeface="Open Sans Light"/>
            </a:endParaRPr>
          </a:p>
        </p:txBody>
      </p:sp>
      <p:sp>
        <p:nvSpPr>
          <p:cNvPr id="8" name="TextBox 8"/>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SCENE DESCRIPTOR</a:t>
            </a:r>
          </a:p>
        </p:txBody>
      </p:sp>
      <p:sp>
        <p:nvSpPr>
          <p:cNvPr id="9" name="TextBox 9"/>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2611" y="-531941"/>
            <a:ext cx="3634131" cy="11380101"/>
            <a:chOff x="0" y="0"/>
            <a:chExt cx="957137" cy="2997228"/>
          </a:xfrm>
        </p:grpSpPr>
        <p:sp>
          <p:nvSpPr>
            <p:cNvPr id="3" name="Freeform 3"/>
            <p:cNvSpPr/>
            <p:nvPr/>
          </p:nvSpPr>
          <p:spPr>
            <a:xfrm>
              <a:off x="0" y="0"/>
              <a:ext cx="957137" cy="2997228"/>
            </a:xfrm>
            <a:custGeom>
              <a:avLst/>
              <a:gdLst/>
              <a:ahLst/>
              <a:cxnLst/>
              <a:rect l="l" t="t" r="r" b="b"/>
              <a:pathLst>
                <a:path w="957137" h="2997228">
                  <a:moveTo>
                    <a:pt x="0" y="0"/>
                  </a:moveTo>
                  <a:lnTo>
                    <a:pt x="957137" y="0"/>
                  </a:lnTo>
                  <a:lnTo>
                    <a:pt x="957137" y="2997228"/>
                  </a:lnTo>
                  <a:lnTo>
                    <a:pt x="0" y="2997228"/>
                  </a:lnTo>
                  <a:close/>
                </a:path>
              </a:pathLst>
            </a:custGeom>
            <a:solidFill>
              <a:srgbClr val="106CB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44000" y="1351134"/>
            <a:ext cx="8115300" cy="0"/>
          </a:xfrm>
          <a:prstGeom prst="line">
            <a:avLst/>
          </a:prstGeom>
          <a:ln w="38100" cap="flat">
            <a:solidFill>
              <a:srgbClr val="106CB5"/>
            </a:solidFill>
            <a:prstDash val="solid"/>
            <a:headEnd type="none" w="sm" len="sm"/>
            <a:tailEnd type="none" w="sm" len="sm"/>
          </a:ln>
        </p:spPr>
      </p:sp>
      <p:grpSp>
        <p:nvGrpSpPr>
          <p:cNvPr id="6" name="Group 6"/>
          <p:cNvGrpSpPr/>
          <p:nvPr/>
        </p:nvGrpSpPr>
        <p:grpSpPr>
          <a:xfrm>
            <a:off x="4787420" y="5760910"/>
            <a:ext cx="11633580" cy="4202885"/>
            <a:chOff x="0" y="0"/>
            <a:chExt cx="3754736" cy="1356480"/>
          </a:xfrm>
        </p:grpSpPr>
        <p:sp>
          <p:nvSpPr>
            <p:cNvPr id="7" name="Freeform 7"/>
            <p:cNvSpPr/>
            <p:nvPr/>
          </p:nvSpPr>
          <p:spPr>
            <a:xfrm>
              <a:off x="0" y="0"/>
              <a:ext cx="3754736" cy="1356480"/>
            </a:xfrm>
            <a:custGeom>
              <a:avLst/>
              <a:gdLst/>
              <a:ahLst/>
              <a:cxnLst/>
              <a:rect l="l" t="t" r="r" b="b"/>
              <a:pathLst>
                <a:path w="3754736" h="1356480">
                  <a:moveTo>
                    <a:pt x="0" y="0"/>
                  </a:moveTo>
                  <a:lnTo>
                    <a:pt x="3754736" y="0"/>
                  </a:lnTo>
                  <a:lnTo>
                    <a:pt x="3754736" y="1356480"/>
                  </a:lnTo>
                  <a:lnTo>
                    <a:pt x="0" y="1356480"/>
                  </a:lnTo>
                  <a:close/>
                </a:path>
              </a:pathLst>
            </a:custGeom>
            <a:solidFill>
              <a:srgbClr val="106CB5"/>
            </a:solidFill>
            <a:ln>
              <a:no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787420" y="2708962"/>
            <a:ext cx="11633580" cy="2742675"/>
            <a:chOff x="0" y="0"/>
            <a:chExt cx="3754736" cy="885198"/>
          </a:xfrm>
        </p:grpSpPr>
        <p:sp>
          <p:nvSpPr>
            <p:cNvPr id="10" name="Freeform 10"/>
            <p:cNvSpPr/>
            <p:nvPr/>
          </p:nvSpPr>
          <p:spPr>
            <a:xfrm>
              <a:off x="0" y="0"/>
              <a:ext cx="3754736" cy="885198"/>
            </a:xfrm>
            <a:custGeom>
              <a:avLst/>
              <a:gdLst/>
              <a:ahLst/>
              <a:cxnLst/>
              <a:rect l="l" t="t" r="r" b="b"/>
              <a:pathLst>
                <a:path w="3754736" h="885198">
                  <a:moveTo>
                    <a:pt x="0" y="0"/>
                  </a:moveTo>
                  <a:lnTo>
                    <a:pt x="3754736" y="0"/>
                  </a:lnTo>
                  <a:lnTo>
                    <a:pt x="3754736" y="885198"/>
                  </a:lnTo>
                  <a:lnTo>
                    <a:pt x="0" y="885198"/>
                  </a:lnTo>
                  <a:close/>
                </a:path>
              </a:pathLst>
            </a:custGeom>
            <a:solidFill>
              <a:srgbClr val="000000">
                <a:alpha val="0"/>
              </a:srgbClr>
            </a:solidFill>
            <a:ln w="38100">
              <a:solidFill>
                <a:srgbClr val="106CB5"/>
              </a:solid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4924100" y="6641106"/>
            <a:ext cx="11360220" cy="2617194"/>
          </a:xfrm>
          <a:custGeom>
            <a:avLst/>
            <a:gdLst/>
            <a:ahLst/>
            <a:cxnLst/>
            <a:rect l="l" t="t" r="r" b="b"/>
            <a:pathLst>
              <a:path w="11360220" h="2617194">
                <a:moveTo>
                  <a:pt x="0" y="0"/>
                </a:moveTo>
                <a:lnTo>
                  <a:pt x="11360220" y="0"/>
                </a:lnTo>
                <a:lnTo>
                  <a:pt x="11360220" y="2617194"/>
                </a:lnTo>
                <a:lnTo>
                  <a:pt x="0" y="2617194"/>
                </a:lnTo>
                <a:lnTo>
                  <a:pt x="0" y="0"/>
                </a:lnTo>
                <a:close/>
              </a:path>
            </a:pathLst>
          </a:custGeom>
          <a:blipFill>
            <a:blip r:embed="rId2"/>
            <a:stretch>
              <a:fillRect/>
            </a:stretch>
          </a:blipFill>
        </p:spPr>
      </p:sp>
      <p:sp>
        <p:nvSpPr>
          <p:cNvPr id="13" name="TextBox 13"/>
          <p:cNvSpPr txBox="1"/>
          <p:nvPr/>
        </p:nvSpPr>
        <p:spPr>
          <a:xfrm rot="-5400000">
            <a:off x="-3369320" y="4578350"/>
            <a:ext cx="9640589" cy="1130300"/>
          </a:xfrm>
          <a:prstGeom prst="rect">
            <a:avLst/>
          </a:prstGeom>
        </p:spPr>
        <p:txBody>
          <a:bodyPr lIns="0" tIns="0" rIns="0" bIns="0" rtlCol="0" anchor="t">
            <a:spAutoFit/>
          </a:bodyPr>
          <a:lstStyle/>
          <a:p>
            <a:pPr algn="ctr">
              <a:lnSpc>
                <a:spcPts val="9100"/>
              </a:lnSpc>
            </a:pPr>
            <a:r>
              <a:rPr lang="en-US" sz="6500">
                <a:solidFill>
                  <a:srgbClr val="FFFFFF"/>
                </a:solidFill>
                <a:latin typeface="Hagrid Heavy"/>
              </a:rPr>
              <a:t>SCENE DESCRIPTOR</a:t>
            </a:r>
          </a:p>
        </p:txBody>
      </p:sp>
      <p:sp>
        <p:nvSpPr>
          <p:cNvPr id="14" name="TextBox 14"/>
          <p:cNvSpPr txBox="1"/>
          <p:nvPr/>
        </p:nvSpPr>
        <p:spPr>
          <a:xfrm>
            <a:off x="4885863" y="3308488"/>
            <a:ext cx="4418349" cy="523875"/>
          </a:xfrm>
          <a:prstGeom prst="rect">
            <a:avLst/>
          </a:prstGeom>
        </p:spPr>
        <p:txBody>
          <a:bodyPr lIns="0" tIns="0" rIns="0" bIns="0" rtlCol="0" anchor="t">
            <a:spAutoFit/>
          </a:bodyPr>
          <a:lstStyle/>
          <a:p>
            <a:pPr>
              <a:lnSpc>
                <a:spcPts val="4200"/>
              </a:lnSpc>
            </a:pPr>
            <a:r>
              <a:rPr lang="en-US" sz="3000">
                <a:solidFill>
                  <a:srgbClr val="FFFFFF"/>
                </a:solidFill>
                <a:latin typeface="Hagrid Heavy"/>
              </a:rPr>
              <a:t>OBJECTIVES 01</a:t>
            </a:r>
          </a:p>
        </p:txBody>
      </p:sp>
      <p:sp>
        <p:nvSpPr>
          <p:cNvPr id="15" name="TextBox 15"/>
          <p:cNvSpPr txBox="1"/>
          <p:nvPr/>
        </p:nvSpPr>
        <p:spPr>
          <a:xfrm>
            <a:off x="7608355" y="2851288"/>
            <a:ext cx="4613535" cy="5238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COCO DATASET</a:t>
            </a:r>
          </a:p>
        </p:txBody>
      </p:sp>
      <p:sp>
        <p:nvSpPr>
          <p:cNvPr id="16" name="TextBox 16"/>
          <p:cNvSpPr txBox="1"/>
          <p:nvPr/>
        </p:nvSpPr>
        <p:spPr>
          <a:xfrm>
            <a:off x="5589426" y="3647903"/>
            <a:ext cx="9228509" cy="1783116"/>
          </a:xfrm>
          <a:prstGeom prst="rect">
            <a:avLst/>
          </a:prstGeom>
        </p:spPr>
        <p:txBody>
          <a:bodyPr lIns="0" tIns="0" rIns="0" bIns="0" rtlCol="0" anchor="t">
            <a:spAutoFit/>
          </a:bodyPr>
          <a:lstStyle/>
          <a:p>
            <a:pPr algn="ctr">
              <a:lnSpc>
                <a:spcPts val="3568"/>
              </a:lnSpc>
            </a:pPr>
            <a:r>
              <a:rPr lang="en-US" sz="2548">
                <a:solidFill>
                  <a:srgbClr val="343F56"/>
                </a:solidFill>
                <a:latin typeface="Roboto"/>
              </a:rPr>
              <a:t>•Dataset Description </a:t>
            </a:r>
          </a:p>
          <a:p>
            <a:pPr algn="ctr">
              <a:lnSpc>
                <a:spcPts val="3568"/>
              </a:lnSpc>
            </a:pPr>
            <a:r>
              <a:rPr lang="en-US" sz="2548">
                <a:solidFill>
                  <a:srgbClr val="343F56"/>
                </a:solidFill>
                <a:latin typeface="Roboto"/>
              </a:rPr>
              <a:t>•Training With COCO dataset </a:t>
            </a:r>
          </a:p>
          <a:p>
            <a:pPr algn="ctr">
              <a:lnSpc>
                <a:spcPts val="3568"/>
              </a:lnSpc>
            </a:pPr>
            <a:r>
              <a:rPr lang="en-US" sz="2548">
                <a:solidFill>
                  <a:srgbClr val="343F56"/>
                </a:solidFill>
                <a:latin typeface="Roboto"/>
              </a:rPr>
              <a:t>•Advantages and limitations</a:t>
            </a:r>
          </a:p>
          <a:p>
            <a:pPr algn="r">
              <a:lnSpc>
                <a:spcPts val="3568"/>
              </a:lnSpc>
            </a:pPr>
            <a:endParaRPr lang="en-US" sz="2548">
              <a:solidFill>
                <a:srgbClr val="343F56"/>
              </a:solidFill>
              <a:latin typeface="Roboto"/>
            </a:endParaRPr>
          </a:p>
        </p:txBody>
      </p:sp>
      <p:sp>
        <p:nvSpPr>
          <p:cNvPr id="17" name="TextBox 17"/>
          <p:cNvSpPr txBox="1"/>
          <p:nvPr/>
        </p:nvSpPr>
        <p:spPr>
          <a:xfrm>
            <a:off x="5303555" y="981075"/>
            <a:ext cx="3582966" cy="791844"/>
          </a:xfrm>
          <a:prstGeom prst="rect">
            <a:avLst/>
          </a:prstGeom>
        </p:spPr>
        <p:txBody>
          <a:bodyPr lIns="0" tIns="0" rIns="0" bIns="0" rtlCol="0" anchor="t">
            <a:spAutoFit/>
          </a:bodyPr>
          <a:lstStyle/>
          <a:p>
            <a:pPr algn="ctr">
              <a:lnSpc>
                <a:spcPts val="3080"/>
              </a:lnSpc>
            </a:pPr>
            <a:r>
              <a:rPr lang="en-US" sz="2200">
                <a:solidFill>
                  <a:srgbClr val="343F56"/>
                </a:solidFill>
                <a:latin typeface="Hagrid Bold"/>
              </a:rPr>
              <a:t>MODULAR DECOMPOSITION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835169"/>
            <a:chOff x="0" y="0"/>
            <a:chExt cx="8016217" cy="1194835"/>
          </a:xfrm>
        </p:grpSpPr>
        <p:sp>
          <p:nvSpPr>
            <p:cNvPr id="3" name="Freeform 3"/>
            <p:cNvSpPr/>
            <p:nvPr/>
          </p:nvSpPr>
          <p:spPr>
            <a:xfrm>
              <a:off x="0" y="0"/>
              <a:ext cx="8016217" cy="1194835"/>
            </a:xfrm>
            <a:custGeom>
              <a:avLst/>
              <a:gdLst/>
              <a:ahLst/>
              <a:cxnLst/>
              <a:rect l="l" t="t" r="r" b="b"/>
              <a:pathLst>
                <a:path w="8016217" h="1194835">
                  <a:moveTo>
                    <a:pt x="0" y="0"/>
                  </a:moveTo>
                  <a:lnTo>
                    <a:pt x="8016217" y="0"/>
                  </a:lnTo>
                  <a:lnTo>
                    <a:pt x="8016217" y="1194835"/>
                  </a:lnTo>
                  <a:lnTo>
                    <a:pt x="0" y="1194835"/>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4580118"/>
            <a:ext cx="5061550" cy="5112588"/>
            <a:chOff x="0" y="0"/>
            <a:chExt cx="2007284" cy="2027525"/>
          </a:xfrm>
        </p:grpSpPr>
        <p:sp>
          <p:nvSpPr>
            <p:cNvPr id="6" name="Freeform 6"/>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614845" y="4580118"/>
            <a:ext cx="5061550" cy="5112588"/>
            <a:chOff x="0" y="0"/>
            <a:chExt cx="2007284" cy="2027525"/>
          </a:xfrm>
        </p:grpSpPr>
        <p:sp>
          <p:nvSpPr>
            <p:cNvPr id="9" name="Freeform 9"/>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106CB5"/>
            </a:solidFill>
            <a:ln>
              <a:no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197750" y="4580118"/>
            <a:ext cx="5061550" cy="5112588"/>
            <a:chOff x="0" y="0"/>
            <a:chExt cx="2007284" cy="2027525"/>
          </a:xfrm>
        </p:grpSpPr>
        <p:sp>
          <p:nvSpPr>
            <p:cNvPr id="12" name="Freeform 12"/>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000000">
                <a:alpha val="0"/>
              </a:srgbClr>
            </a:solidFill>
            <a:ln w="38100">
              <a:solidFill>
                <a:srgbClr val="106CB5"/>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7433322" y="4924529"/>
            <a:ext cx="3381871" cy="4495244"/>
          </a:xfrm>
          <a:custGeom>
            <a:avLst/>
            <a:gdLst/>
            <a:ahLst/>
            <a:cxnLst/>
            <a:rect l="l" t="t" r="r" b="b"/>
            <a:pathLst>
              <a:path w="3381871" h="4495244">
                <a:moveTo>
                  <a:pt x="0" y="0"/>
                </a:moveTo>
                <a:lnTo>
                  <a:pt x="3381871" y="0"/>
                </a:lnTo>
                <a:lnTo>
                  <a:pt x="3381871" y="4495244"/>
                </a:lnTo>
                <a:lnTo>
                  <a:pt x="0" y="4495244"/>
                </a:lnTo>
                <a:lnTo>
                  <a:pt x="0" y="0"/>
                </a:lnTo>
                <a:close/>
              </a:path>
            </a:pathLst>
          </a:custGeom>
          <a:blipFill>
            <a:blip r:embed="rId2"/>
            <a:stretch>
              <a:fillRect/>
            </a:stretch>
          </a:blipFill>
        </p:spPr>
      </p:sp>
      <p:sp>
        <p:nvSpPr>
          <p:cNvPr id="15" name="Freeform 15"/>
          <p:cNvSpPr/>
          <p:nvPr/>
        </p:nvSpPr>
        <p:spPr>
          <a:xfrm>
            <a:off x="1772303" y="4878497"/>
            <a:ext cx="3461417" cy="4587308"/>
          </a:xfrm>
          <a:custGeom>
            <a:avLst/>
            <a:gdLst/>
            <a:ahLst/>
            <a:cxnLst/>
            <a:rect l="l" t="t" r="r" b="b"/>
            <a:pathLst>
              <a:path w="3461417" h="4587308">
                <a:moveTo>
                  <a:pt x="0" y="0"/>
                </a:moveTo>
                <a:lnTo>
                  <a:pt x="3461417" y="0"/>
                </a:lnTo>
                <a:lnTo>
                  <a:pt x="3461417" y="4587308"/>
                </a:lnTo>
                <a:lnTo>
                  <a:pt x="0" y="4587308"/>
                </a:lnTo>
                <a:lnTo>
                  <a:pt x="0" y="0"/>
                </a:lnTo>
                <a:close/>
              </a:path>
            </a:pathLst>
          </a:custGeom>
          <a:blipFill>
            <a:blip r:embed="rId3"/>
            <a:stretch>
              <a:fillRect/>
            </a:stretch>
          </a:blipFill>
        </p:spPr>
      </p:sp>
      <p:sp>
        <p:nvSpPr>
          <p:cNvPr id="16" name="Freeform 16"/>
          <p:cNvSpPr/>
          <p:nvPr/>
        </p:nvSpPr>
        <p:spPr>
          <a:xfrm>
            <a:off x="12968817" y="4868448"/>
            <a:ext cx="3519415" cy="4607406"/>
          </a:xfrm>
          <a:custGeom>
            <a:avLst/>
            <a:gdLst/>
            <a:ahLst/>
            <a:cxnLst/>
            <a:rect l="l" t="t" r="r" b="b"/>
            <a:pathLst>
              <a:path w="3519415" h="4607406">
                <a:moveTo>
                  <a:pt x="0" y="0"/>
                </a:moveTo>
                <a:lnTo>
                  <a:pt x="3519415" y="0"/>
                </a:lnTo>
                <a:lnTo>
                  <a:pt x="3519415" y="4607406"/>
                </a:lnTo>
                <a:lnTo>
                  <a:pt x="0" y="4607406"/>
                </a:lnTo>
                <a:lnTo>
                  <a:pt x="0" y="0"/>
                </a:lnTo>
                <a:close/>
              </a:path>
            </a:pathLst>
          </a:custGeom>
          <a:blipFill>
            <a:blip r:embed="rId4"/>
            <a:stretch>
              <a:fillRect/>
            </a:stretch>
          </a:blipFill>
        </p:spPr>
      </p:sp>
      <p:sp>
        <p:nvSpPr>
          <p:cNvPr id="17" name="TextBox 17"/>
          <p:cNvSpPr txBox="1"/>
          <p:nvPr/>
        </p:nvSpPr>
        <p:spPr>
          <a:xfrm>
            <a:off x="2692143" y="598316"/>
            <a:ext cx="12906955" cy="1153795"/>
          </a:xfrm>
          <a:prstGeom prst="rect">
            <a:avLst/>
          </a:prstGeom>
        </p:spPr>
        <p:txBody>
          <a:bodyPr lIns="0" tIns="0" rIns="0" bIns="0" rtlCol="0" anchor="t">
            <a:spAutoFit/>
          </a:bodyPr>
          <a:lstStyle/>
          <a:p>
            <a:pPr algn="ctr">
              <a:lnSpc>
                <a:spcPts val="9379"/>
              </a:lnSpc>
            </a:pPr>
            <a:r>
              <a:rPr lang="en-US" sz="6699">
                <a:solidFill>
                  <a:srgbClr val="FFFFFF"/>
                </a:solidFill>
                <a:latin typeface="Hagrid Heavy"/>
              </a:rPr>
              <a:t>SCENE DESCRIPTOR</a:t>
            </a:r>
          </a:p>
        </p:txBody>
      </p:sp>
      <p:sp>
        <p:nvSpPr>
          <p:cNvPr id="18" name="TextBox 18"/>
          <p:cNvSpPr txBox="1"/>
          <p:nvPr/>
        </p:nvSpPr>
        <p:spPr>
          <a:xfrm>
            <a:off x="1028700" y="2842640"/>
            <a:ext cx="7511658" cy="1534207"/>
          </a:xfrm>
          <a:prstGeom prst="rect">
            <a:avLst/>
          </a:prstGeom>
        </p:spPr>
        <p:txBody>
          <a:bodyPr lIns="0" tIns="0" rIns="0" bIns="0" rtlCol="0" anchor="t">
            <a:spAutoFit/>
          </a:bodyPr>
          <a:lstStyle/>
          <a:p>
            <a:pPr marL="467691" lvl="1" indent="-233846">
              <a:lnSpc>
                <a:spcPts val="3032"/>
              </a:lnSpc>
              <a:buFont typeface="Arial"/>
              <a:buChar char="•"/>
            </a:pPr>
            <a:r>
              <a:rPr lang="en-US" sz="2166">
                <a:solidFill>
                  <a:srgbClr val="000000"/>
                </a:solidFill>
                <a:latin typeface="Roboto"/>
              </a:rPr>
              <a:t>Architecture and Worflow</a:t>
            </a:r>
          </a:p>
          <a:p>
            <a:pPr marL="467691" lvl="1" indent="-233846">
              <a:lnSpc>
                <a:spcPts val="3032"/>
              </a:lnSpc>
              <a:buFont typeface="Arial"/>
              <a:buChar char="•"/>
            </a:pPr>
            <a:r>
              <a:rPr lang="en-US" sz="2166">
                <a:solidFill>
                  <a:srgbClr val="000000"/>
                </a:solidFill>
                <a:latin typeface="Roboto"/>
              </a:rPr>
              <a:t>Bounding boxes prediction</a:t>
            </a:r>
          </a:p>
          <a:p>
            <a:pPr marL="467691" lvl="1" indent="-233846">
              <a:lnSpc>
                <a:spcPts val="3032"/>
              </a:lnSpc>
              <a:buFont typeface="Arial"/>
              <a:buChar char="•"/>
            </a:pPr>
            <a:r>
              <a:rPr lang="en-US" sz="2166">
                <a:solidFill>
                  <a:srgbClr val="000000"/>
                </a:solidFill>
                <a:latin typeface="Roboto"/>
              </a:rPr>
              <a:t>Class Probability Prediction</a:t>
            </a:r>
          </a:p>
          <a:p>
            <a:pPr>
              <a:lnSpc>
                <a:spcPts val="3192"/>
              </a:lnSpc>
              <a:spcBef>
                <a:spcPct val="0"/>
              </a:spcBef>
            </a:pPr>
            <a:endParaRPr lang="en-US" sz="2166">
              <a:solidFill>
                <a:srgbClr val="000000"/>
              </a:solidFill>
              <a:latin typeface="Roboto"/>
            </a:endParaRPr>
          </a:p>
        </p:txBody>
      </p:sp>
      <p:sp>
        <p:nvSpPr>
          <p:cNvPr id="19" name="TextBox 19"/>
          <p:cNvSpPr txBox="1"/>
          <p:nvPr/>
        </p:nvSpPr>
        <p:spPr>
          <a:xfrm>
            <a:off x="258941" y="256583"/>
            <a:ext cx="3582966" cy="791844"/>
          </a:xfrm>
          <a:prstGeom prst="rect">
            <a:avLst/>
          </a:prstGeom>
        </p:spPr>
        <p:txBody>
          <a:bodyPr lIns="0" tIns="0" rIns="0" bIns="0" rtlCol="0" anchor="t">
            <a:spAutoFit/>
          </a:bodyPr>
          <a:lstStyle/>
          <a:p>
            <a:pPr>
              <a:lnSpc>
                <a:spcPts val="3080"/>
              </a:lnSpc>
            </a:pPr>
            <a:r>
              <a:rPr lang="en-US" sz="2200">
                <a:solidFill>
                  <a:srgbClr val="FFFFFF"/>
                </a:solidFill>
                <a:latin typeface="Hagrid Bold"/>
              </a:rPr>
              <a:t>MODULAR DECOMPOSITION</a:t>
            </a:r>
          </a:p>
        </p:txBody>
      </p:sp>
      <p:sp>
        <p:nvSpPr>
          <p:cNvPr id="20" name="TextBox 20"/>
          <p:cNvSpPr txBox="1"/>
          <p:nvPr/>
        </p:nvSpPr>
        <p:spPr>
          <a:xfrm>
            <a:off x="8976574" y="2852165"/>
            <a:ext cx="7511658" cy="1451022"/>
          </a:xfrm>
          <a:prstGeom prst="rect">
            <a:avLst/>
          </a:prstGeom>
        </p:spPr>
        <p:txBody>
          <a:bodyPr lIns="0" tIns="0" rIns="0" bIns="0" rtlCol="0" anchor="t">
            <a:spAutoFit/>
          </a:bodyPr>
          <a:lstStyle/>
          <a:p>
            <a:pPr marL="446102" lvl="1" indent="-223051">
              <a:lnSpc>
                <a:spcPts val="2892"/>
              </a:lnSpc>
              <a:buFont typeface="Arial"/>
              <a:buChar char="•"/>
            </a:pPr>
            <a:r>
              <a:rPr lang="en-US" sz="2066">
                <a:solidFill>
                  <a:srgbClr val="000000"/>
                </a:solidFill>
                <a:latin typeface="Roboto"/>
              </a:rPr>
              <a:t>Instant Segmentation</a:t>
            </a:r>
          </a:p>
          <a:p>
            <a:pPr marL="446102" lvl="1" indent="-223051">
              <a:lnSpc>
                <a:spcPts val="2892"/>
              </a:lnSpc>
              <a:buFont typeface="Arial"/>
              <a:buChar char="•"/>
            </a:pPr>
            <a:r>
              <a:rPr lang="en-US" sz="2066">
                <a:solidFill>
                  <a:srgbClr val="000000"/>
                </a:solidFill>
                <a:latin typeface="Roboto"/>
              </a:rPr>
              <a:t>Non-Maxima Suppression</a:t>
            </a:r>
          </a:p>
          <a:p>
            <a:pPr marL="446102" lvl="1" indent="-223051">
              <a:lnSpc>
                <a:spcPts val="2892"/>
              </a:lnSpc>
              <a:buFont typeface="Arial"/>
              <a:buChar char="•"/>
            </a:pPr>
            <a:r>
              <a:rPr lang="en-US" sz="2066">
                <a:solidFill>
                  <a:srgbClr val="000000"/>
                </a:solidFill>
                <a:latin typeface="Roboto"/>
              </a:rPr>
              <a:t>Training YOLOv8</a:t>
            </a:r>
          </a:p>
          <a:p>
            <a:pPr>
              <a:lnSpc>
                <a:spcPts val="3052"/>
              </a:lnSpc>
              <a:spcBef>
                <a:spcPct val="0"/>
              </a:spcBef>
            </a:pPr>
            <a:endParaRPr lang="en-US" sz="2066">
              <a:solidFill>
                <a:srgbClr val="000000"/>
              </a:solidFill>
              <a:latin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835169"/>
            <a:chOff x="0" y="0"/>
            <a:chExt cx="8016217" cy="1194835"/>
          </a:xfrm>
        </p:grpSpPr>
        <p:sp>
          <p:nvSpPr>
            <p:cNvPr id="3" name="Freeform 3"/>
            <p:cNvSpPr/>
            <p:nvPr/>
          </p:nvSpPr>
          <p:spPr>
            <a:xfrm>
              <a:off x="0" y="0"/>
              <a:ext cx="8016217" cy="1194835"/>
            </a:xfrm>
            <a:custGeom>
              <a:avLst/>
              <a:gdLst/>
              <a:ahLst/>
              <a:cxnLst/>
              <a:rect l="l" t="t" r="r" b="b"/>
              <a:pathLst>
                <a:path w="8016217" h="1194835">
                  <a:moveTo>
                    <a:pt x="0" y="0"/>
                  </a:moveTo>
                  <a:lnTo>
                    <a:pt x="8016217" y="0"/>
                  </a:lnTo>
                  <a:lnTo>
                    <a:pt x="8016217" y="1194835"/>
                  </a:lnTo>
                  <a:lnTo>
                    <a:pt x="0" y="1194835"/>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4580118"/>
            <a:ext cx="5061550" cy="5112588"/>
            <a:chOff x="0" y="0"/>
            <a:chExt cx="2007284" cy="2027525"/>
          </a:xfrm>
        </p:grpSpPr>
        <p:sp>
          <p:nvSpPr>
            <p:cNvPr id="6" name="Freeform 6"/>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614845" y="4580118"/>
            <a:ext cx="5061550" cy="5112588"/>
            <a:chOff x="0" y="0"/>
            <a:chExt cx="2007284" cy="2027525"/>
          </a:xfrm>
        </p:grpSpPr>
        <p:sp>
          <p:nvSpPr>
            <p:cNvPr id="9" name="Freeform 9"/>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106CB5"/>
            </a:solidFill>
            <a:ln>
              <a:no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197750" y="4580118"/>
            <a:ext cx="5061550" cy="5112588"/>
            <a:chOff x="0" y="0"/>
            <a:chExt cx="2007284" cy="2027525"/>
          </a:xfrm>
        </p:grpSpPr>
        <p:sp>
          <p:nvSpPr>
            <p:cNvPr id="12" name="Freeform 12"/>
            <p:cNvSpPr/>
            <p:nvPr/>
          </p:nvSpPr>
          <p:spPr>
            <a:xfrm>
              <a:off x="0" y="0"/>
              <a:ext cx="2007284" cy="2027524"/>
            </a:xfrm>
            <a:custGeom>
              <a:avLst/>
              <a:gdLst/>
              <a:ahLst/>
              <a:cxnLst/>
              <a:rect l="l" t="t" r="r" b="b"/>
              <a:pathLst>
                <a:path w="2007284" h="2027524">
                  <a:moveTo>
                    <a:pt x="0" y="0"/>
                  </a:moveTo>
                  <a:lnTo>
                    <a:pt x="2007284" y="0"/>
                  </a:lnTo>
                  <a:lnTo>
                    <a:pt x="2007284" y="2027524"/>
                  </a:lnTo>
                  <a:lnTo>
                    <a:pt x="0" y="2027524"/>
                  </a:lnTo>
                  <a:close/>
                </a:path>
              </a:pathLst>
            </a:custGeom>
            <a:solidFill>
              <a:srgbClr val="000000">
                <a:alpha val="0"/>
              </a:srgbClr>
            </a:solidFill>
            <a:ln w="38100">
              <a:solidFill>
                <a:srgbClr val="106CB5"/>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7436746" y="4888790"/>
            <a:ext cx="3375023" cy="4495244"/>
          </a:xfrm>
          <a:custGeom>
            <a:avLst/>
            <a:gdLst/>
            <a:ahLst/>
            <a:cxnLst/>
            <a:rect l="l" t="t" r="r" b="b"/>
            <a:pathLst>
              <a:path w="3375023" h="4495244">
                <a:moveTo>
                  <a:pt x="0" y="0"/>
                </a:moveTo>
                <a:lnTo>
                  <a:pt x="3375023" y="0"/>
                </a:lnTo>
                <a:lnTo>
                  <a:pt x="3375023" y="4495244"/>
                </a:lnTo>
                <a:lnTo>
                  <a:pt x="0" y="4495244"/>
                </a:lnTo>
                <a:lnTo>
                  <a:pt x="0" y="0"/>
                </a:lnTo>
                <a:close/>
              </a:path>
            </a:pathLst>
          </a:custGeom>
          <a:blipFill>
            <a:blip r:embed="rId2"/>
            <a:stretch>
              <a:fillRect/>
            </a:stretch>
          </a:blipFill>
        </p:spPr>
      </p:sp>
      <p:sp>
        <p:nvSpPr>
          <p:cNvPr id="15" name="Freeform 15"/>
          <p:cNvSpPr/>
          <p:nvPr/>
        </p:nvSpPr>
        <p:spPr>
          <a:xfrm>
            <a:off x="1833075" y="4835992"/>
            <a:ext cx="3452799" cy="4548042"/>
          </a:xfrm>
          <a:custGeom>
            <a:avLst/>
            <a:gdLst/>
            <a:ahLst/>
            <a:cxnLst/>
            <a:rect l="l" t="t" r="r" b="b"/>
            <a:pathLst>
              <a:path w="3452799" h="4548042">
                <a:moveTo>
                  <a:pt x="0" y="0"/>
                </a:moveTo>
                <a:lnTo>
                  <a:pt x="3452800" y="0"/>
                </a:lnTo>
                <a:lnTo>
                  <a:pt x="3452800" y="4548042"/>
                </a:lnTo>
                <a:lnTo>
                  <a:pt x="0" y="4548042"/>
                </a:lnTo>
                <a:lnTo>
                  <a:pt x="0" y="0"/>
                </a:lnTo>
                <a:close/>
              </a:path>
            </a:pathLst>
          </a:custGeom>
          <a:blipFill>
            <a:blip r:embed="rId3"/>
            <a:stretch>
              <a:fillRect/>
            </a:stretch>
          </a:blipFill>
        </p:spPr>
      </p:sp>
      <p:sp>
        <p:nvSpPr>
          <p:cNvPr id="16" name="Freeform 16"/>
          <p:cNvSpPr/>
          <p:nvPr/>
        </p:nvSpPr>
        <p:spPr>
          <a:xfrm>
            <a:off x="13008703" y="4888790"/>
            <a:ext cx="3439644" cy="4549206"/>
          </a:xfrm>
          <a:custGeom>
            <a:avLst/>
            <a:gdLst/>
            <a:ahLst/>
            <a:cxnLst/>
            <a:rect l="l" t="t" r="r" b="b"/>
            <a:pathLst>
              <a:path w="3439644" h="4549206">
                <a:moveTo>
                  <a:pt x="0" y="0"/>
                </a:moveTo>
                <a:lnTo>
                  <a:pt x="3439644" y="0"/>
                </a:lnTo>
                <a:lnTo>
                  <a:pt x="3439644" y="4549206"/>
                </a:lnTo>
                <a:lnTo>
                  <a:pt x="0" y="4549206"/>
                </a:lnTo>
                <a:lnTo>
                  <a:pt x="0" y="0"/>
                </a:lnTo>
                <a:close/>
              </a:path>
            </a:pathLst>
          </a:custGeom>
          <a:blipFill>
            <a:blip r:embed="rId4"/>
            <a:stretch>
              <a:fillRect/>
            </a:stretch>
          </a:blipFill>
        </p:spPr>
      </p:sp>
      <p:sp>
        <p:nvSpPr>
          <p:cNvPr id="17" name="TextBox 17"/>
          <p:cNvSpPr txBox="1"/>
          <p:nvPr/>
        </p:nvSpPr>
        <p:spPr>
          <a:xfrm>
            <a:off x="2692143" y="598316"/>
            <a:ext cx="12906955" cy="1153795"/>
          </a:xfrm>
          <a:prstGeom prst="rect">
            <a:avLst/>
          </a:prstGeom>
        </p:spPr>
        <p:txBody>
          <a:bodyPr lIns="0" tIns="0" rIns="0" bIns="0" rtlCol="0" anchor="t">
            <a:spAutoFit/>
          </a:bodyPr>
          <a:lstStyle/>
          <a:p>
            <a:pPr algn="ctr">
              <a:lnSpc>
                <a:spcPts val="9379"/>
              </a:lnSpc>
            </a:pPr>
            <a:r>
              <a:rPr lang="en-US" sz="6699">
                <a:solidFill>
                  <a:srgbClr val="FFFFFF"/>
                </a:solidFill>
                <a:latin typeface="Hagrid Heavy"/>
              </a:rPr>
              <a:t>SCENE DESCRIPTOR</a:t>
            </a:r>
          </a:p>
        </p:txBody>
      </p:sp>
      <p:sp>
        <p:nvSpPr>
          <p:cNvPr id="18" name="TextBox 18"/>
          <p:cNvSpPr txBox="1"/>
          <p:nvPr/>
        </p:nvSpPr>
        <p:spPr>
          <a:xfrm>
            <a:off x="1028700" y="2842640"/>
            <a:ext cx="7511658" cy="1534207"/>
          </a:xfrm>
          <a:prstGeom prst="rect">
            <a:avLst/>
          </a:prstGeom>
        </p:spPr>
        <p:txBody>
          <a:bodyPr lIns="0" tIns="0" rIns="0" bIns="0" rtlCol="0" anchor="t">
            <a:spAutoFit/>
          </a:bodyPr>
          <a:lstStyle/>
          <a:p>
            <a:pPr marL="467691" lvl="1" indent="-233846">
              <a:lnSpc>
                <a:spcPts val="3032"/>
              </a:lnSpc>
              <a:buFont typeface="Arial"/>
              <a:buChar char="•"/>
            </a:pPr>
            <a:r>
              <a:rPr lang="en-US" sz="2166">
                <a:solidFill>
                  <a:srgbClr val="000000"/>
                </a:solidFill>
                <a:latin typeface="Roboto"/>
              </a:rPr>
              <a:t>Architecture and Worflow</a:t>
            </a:r>
          </a:p>
          <a:p>
            <a:pPr marL="467691" lvl="1" indent="-233846">
              <a:lnSpc>
                <a:spcPts val="3032"/>
              </a:lnSpc>
              <a:buFont typeface="Arial"/>
              <a:buChar char="•"/>
            </a:pPr>
            <a:r>
              <a:rPr lang="en-US" sz="2166">
                <a:solidFill>
                  <a:srgbClr val="000000"/>
                </a:solidFill>
                <a:latin typeface="Roboto"/>
              </a:rPr>
              <a:t>Bounding boxes prediction</a:t>
            </a:r>
          </a:p>
          <a:p>
            <a:pPr marL="467691" lvl="1" indent="-233846">
              <a:lnSpc>
                <a:spcPts val="3032"/>
              </a:lnSpc>
              <a:buFont typeface="Arial"/>
              <a:buChar char="•"/>
            </a:pPr>
            <a:r>
              <a:rPr lang="en-US" sz="2166">
                <a:solidFill>
                  <a:srgbClr val="000000"/>
                </a:solidFill>
                <a:latin typeface="Roboto"/>
              </a:rPr>
              <a:t>Class Probability Prediction</a:t>
            </a:r>
          </a:p>
          <a:p>
            <a:pPr>
              <a:lnSpc>
                <a:spcPts val="3192"/>
              </a:lnSpc>
              <a:spcBef>
                <a:spcPct val="0"/>
              </a:spcBef>
            </a:pPr>
            <a:endParaRPr lang="en-US" sz="2166">
              <a:solidFill>
                <a:srgbClr val="000000"/>
              </a:solidFill>
              <a:latin typeface="Roboto"/>
            </a:endParaRPr>
          </a:p>
        </p:txBody>
      </p:sp>
      <p:sp>
        <p:nvSpPr>
          <p:cNvPr id="19" name="TextBox 19"/>
          <p:cNvSpPr txBox="1"/>
          <p:nvPr/>
        </p:nvSpPr>
        <p:spPr>
          <a:xfrm>
            <a:off x="258941" y="256583"/>
            <a:ext cx="3582966" cy="791844"/>
          </a:xfrm>
          <a:prstGeom prst="rect">
            <a:avLst/>
          </a:prstGeom>
        </p:spPr>
        <p:txBody>
          <a:bodyPr lIns="0" tIns="0" rIns="0" bIns="0" rtlCol="0" anchor="t">
            <a:spAutoFit/>
          </a:bodyPr>
          <a:lstStyle/>
          <a:p>
            <a:pPr>
              <a:lnSpc>
                <a:spcPts val="3080"/>
              </a:lnSpc>
            </a:pPr>
            <a:r>
              <a:rPr lang="en-US" sz="2200">
                <a:solidFill>
                  <a:srgbClr val="FFFFFF"/>
                </a:solidFill>
                <a:latin typeface="Hagrid Bold"/>
              </a:rPr>
              <a:t>MODULAR DECOMPOSITION</a:t>
            </a:r>
          </a:p>
        </p:txBody>
      </p:sp>
      <p:sp>
        <p:nvSpPr>
          <p:cNvPr id="20" name="TextBox 20"/>
          <p:cNvSpPr txBox="1"/>
          <p:nvPr/>
        </p:nvSpPr>
        <p:spPr>
          <a:xfrm>
            <a:off x="8976574" y="2852165"/>
            <a:ext cx="7511658" cy="1451022"/>
          </a:xfrm>
          <a:prstGeom prst="rect">
            <a:avLst/>
          </a:prstGeom>
        </p:spPr>
        <p:txBody>
          <a:bodyPr lIns="0" tIns="0" rIns="0" bIns="0" rtlCol="0" anchor="t">
            <a:spAutoFit/>
          </a:bodyPr>
          <a:lstStyle/>
          <a:p>
            <a:pPr marL="446102" lvl="1" indent="-223051">
              <a:lnSpc>
                <a:spcPts val="2892"/>
              </a:lnSpc>
              <a:buFont typeface="Arial"/>
              <a:buChar char="•"/>
            </a:pPr>
            <a:r>
              <a:rPr lang="en-US" sz="2066">
                <a:solidFill>
                  <a:srgbClr val="000000"/>
                </a:solidFill>
                <a:latin typeface="Roboto"/>
              </a:rPr>
              <a:t>Instant Segmentation</a:t>
            </a:r>
          </a:p>
          <a:p>
            <a:pPr marL="446102" lvl="1" indent="-223051">
              <a:lnSpc>
                <a:spcPts val="2892"/>
              </a:lnSpc>
              <a:buFont typeface="Arial"/>
              <a:buChar char="•"/>
            </a:pPr>
            <a:r>
              <a:rPr lang="en-US" sz="2066">
                <a:solidFill>
                  <a:srgbClr val="000000"/>
                </a:solidFill>
                <a:latin typeface="Roboto"/>
              </a:rPr>
              <a:t>Non-Maxima Suppression</a:t>
            </a:r>
          </a:p>
          <a:p>
            <a:pPr marL="446102" lvl="1" indent="-223051">
              <a:lnSpc>
                <a:spcPts val="2892"/>
              </a:lnSpc>
              <a:buFont typeface="Arial"/>
              <a:buChar char="•"/>
            </a:pPr>
            <a:r>
              <a:rPr lang="en-US" sz="2066">
                <a:solidFill>
                  <a:srgbClr val="000000"/>
                </a:solidFill>
                <a:latin typeface="Roboto"/>
              </a:rPr>
              <a:t>Training YOLOv8</a:t>
            </a:r>
          </a:p>
          <a:p>
            <a:pPr>
              <a:lnSpc>
                <a:spcPts val="3052"/>
              </a:lnSpc>
              <a:spcBef>
                <a:spcPct val="0"/>
              </a:spcBef>
            </a:pPr>
            <a:endParaRPr lang="en-US" sz="2066">
              <a:solidFill>
                <a:srgbClr val="000000"/>
              </a:solidFill>
              <a:latin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937465" y="267751"/>
            <a:ext cx="7461201" cy="5056824"/>
          </a:xfrm>
          <a:custGeom>
            <a:avLst/>
            <a:gdLst/>
            <a:ahLst/>
            <a:cxnLst/>
            <a:rect l="l" t="t" r="r" b="b"/>
            <a:pathLst>
              <a:path w="7461201" h="5056824">
                <a:moveTo>
                  <a:pt x="0" y="0"/>
                </a:moveTo>
                <a:lnTo>
                  <a:pt x="7461200" y="0"/>
                </a:lnTo>
                <a:lnTo>
                  <a:pt x="7461200" y="5056824"/>
                </a:lnTo>
                <a:lnTo>
                  <a:pt x="0" y="5056824"/>
                </a:lnTo>
                <a:lnTo>
                  <a:pt x="0" y="0"/>
                </a:lnTo>
                <a:close/>
              </a:path>
            </a:pathLst>
          </a:custGeom>
          <a:blipFill>
            <a:blip r:embed="rId2"/>
            <a:stretch>
              <a:fillRect/>
            </a:stretch>
          </a:blipFill>
        </p:spPr>
      </p:sp>
      <p:sp>
        <p:nvSpPr>
          <p:cNvPr id="6" name="Freeform 6"/>
          <p:cNvSpPr/>
          <p:nvPr/>
        </p:nvSpPr>
        <p:spPr>
          <a:xfrm>
            <a:off x="9937465" y="5449349"/>
            <a:ext cx="7725067" cy="4713952"/>
          </a:xfrm>
          <a:custGeom>
            <a:avLst/>
            <a:gdLst/>
            <a:ahLst/>
            <a:cxnLst/>
            <a:rect l="l" t="t" r="r" b="b"/>
            <a:pathLst>
              <a:path w="7725067" h="4713952">
                <a:moveTo>
                  <a:pt x="0" y="0"/>
                </a:moveTo>
                <a:lnTo>
                  <a:pt x="7725066" y="0"/>
                </a:lnTo>
                <a:lnTo>
                  <a:pt x="7725066" y="4713952"/>
                </a:lnTo>
                <a:lnTo>
                  <a:pt x="0" y="4713952"/>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SCENE DESCRIPTOR</a:t>
            </a:r>
          </a:p>
        </p:txBody>
      </p:sp>
      <p:sp>
        <p:nvSpPr>
          <p:cNvPr id="8" name="TextBox 8"/>
          <p:cNvSpPr txBox="1"/>
          <p:nvPr/>
        </p:nvSpPr>
        <p:spPr>
          <a:xfrm>
            <a:off x="738612" y="3023103"/>
            <a:ext cx="6652281" cy="6953012"/>
          </a:xfrm>
          <a:prstGeom prst="rect">
            <a:avLst/>
          </a:prstGeom>
        </p:spPr>
        <p:txBody>
          <a:bodyPr lIns="0" tIns="0" rIns="0" bIns="0" rtlCol="0" anchor="t">
            <a:spAutoFit/>
          </a:bodyPr>
          <a:lstStyle/>
          <a:p>
            <a:pPr algn="just">
              <a:lnSpc>
                <a:spcPts val="4144"/>
              </a:lnSpc>
            </a:pPr>
            <a:r>
              <a:rPr lang="en-US" sz="2606">
                <a:solidFill>
                  <a:srgbClr val="000000"/>
                </a:solidFill>
                <a:latin typeface="Roboto"/>
              </a:rPr>
              <a:t>•Heat map conversion to grayscale</a:t>
            </a:r>
          </a:p>
          <a:p>
            <a:pPr algn="just">
              <a:lnSpc>
                <a:spcPts val="4144"/>
              </a:lnSpc>
            </a:pPr>
            <a:r>
              <a:rPr lang="en-US" sz="2606">
                <a:solidFill>
                  <a:srgbClr val="000000"/>
                </a:solidFill>
                <a:latin typeface="Roboto"/>
              </a:rPr>
              <a:t>•Triangularization parameters</a:t>
            </a:r>
          </a:p>
          <a:p>
            <a:pPr algn="just">
              <a:lnSpc>
                <a:spcPts val="4144"/>
              </a:lnSpc>
            </a:pPr>
            <a:r>
              <a:rPr lang="en-US" sz="2606">
                <a:solidFill>
                  <a:srgbClr val="000000"/>
                </a:solidFill>
                <a:latin typeface="Roboto"/>
              </a:rPr>
              <a:t>• distance to object = (object width in real life * focal length) / (object pixel width in image * depth value)</a:t>
            </a:r>
          </a:p>
          <a:p>
            <a:pPr algn="just">
              <a:lnSpc>
                <a:spcPts val="4144"/>
              </a:lnSpc>
            </a:pPr>
            <a:r>
              <a:rPr lang="en-US" sz="2606">
                <a:solidFill>
                  <a:srgbClr val="000000"/>
                </a:solidFill>
                <a:latin typeface="Roboto"/>
              </a:rPr>
              <a:t>•Y = a * X + b, where Y represents the distance to the object (in centimeters), X represents the calculated value (object width in real life) / (object pixel width in image * depth value), and "a" and "b" are constants.</a:t>
            </a:r>
          </a:p>
          <a:p>
            <a:pPr algn="just">
              <a:lnSpc>
                <a:spcPts val="4144"/>
              </a:lnSpc>
            </a:pPr>
            <a:r>
              <a:rPr lang="en-US" sz="2606">
                <a:solidFill>
                  <a:srgbClr val="000000"/>
                </a:solidFill>
                <a:latin typeface="Roboto"/>
              </a:rPr>
              <a:t>•Obtaining values of X </a:t>
            </a:r>
          </a:p>
          <a:p>
            <a:pPr algn="just">
              <a:lnSpc>
                <a:spcPts val="4144"/>
              </a:lnSpc>
            </a:pPr>
            <a:r>
              <a:rPr lang="en-US" sz="2606">
                <a:solidFill>
                  <a:srgbClr val="000000"/>
                </a:solidFill>
                <a:latin typeface="Roboto"/>
              </a:rPr>
              <a:t>•Plotting distance estimation functions</a:t>
            </a:r>
          </a:p>
          <a:p>
            <a:pPr>
              <a:lnSpc>
                <a:spcPts val="5655"/>
              </a:lnSpc>
            </a:pPr>
            <a:endParaRPr lang="en-US" sz="2606">
              <a:solidFill>
                <a:srgbClr val="000000"/>
              </a:solidFill>
              <a:latin typeface="Roboto"/>
            </a:endParaRPr>
          </a:p>
        </p:txBody>
      </p:sp>
      <p:sp>
        <p:nvSpPr>
          <p:cNvPr id="9" name="TextBox 9"/>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273789" y="6390620"/>
            <a:ext cx="5535930" cy="3257770"/>
          </a:xfrm>
          <a:custGeom>
            <a:avLst/>
            <a:gdLst/>
            <a:ahLst/>
            <a:cxnLst/>
            <a:rect l="l" t="t" r="r" b="b"/>
            <a:pathLst>
              <a:path w="5535930" h="3257770">
                <a:moveTo>
                  <a:pt x="0" y="0"/>
                </a:moveTo>
                <a:lnTo>
                  <a:pt x="5535930" y="0"/>
                </a:lnTo>
                <a:lnTo>
                  <a:pt x="5535930" y="3257769"/>
                </a:lnTo>
                <a:lnTo>
                  <a:pt x="0" y="3257769"/>
                </a:lnTo>
                <a:lnTo>
                  <a:pt x="0" y="0"/>
                </a:lnTo>
                <a:close/>
              </a:path>
            </a:pathLst>
          </a:custGeom>
          <a:blipFill>
            <a:blip r:embed="rId2"/>
            <a:stretch>
              <a:fillRect/>
            </a:stretch>
          </a:blipFill>
        </p:spPr>
      </p:sp>
      <p:sp>
        <p:nvSpPr>
          <p:cNvPr id="7" name="Freeform 7"/>
          <p:cNvSpPr/>
          <p:nvPr/>
        </p:nvSpPr>
        <p:spPr>
          <a:xfrm>
            <a:off x="12323437" y="2529906"/>
            <a:ext cx="4086008" cy="3528079"/>
          </a:xfrm>
          <a:custGeom>
            <a:avLst/>
            <a:gdLst/>
            <a:ahLst/>
            <a:cxnLst/>
            <a:rect l="l" t="t" r="r" b="b"/>
            <a:pathLst>
              <a:path w="4086008" h="3528079">
                <a:moveTo>
                  <a:pt x="0" y="0"/>
                </a:moveTo>
                <a:lnTo>
                  <a:pt x="4086008" y="0"/>
                </a:lnTo>
                <a:lnTo>
                  <a:pt x="4086008" y="3528079"/>
                </a:lnTo>
                <a:lnTo>
                  <a:pt x="0" y="3528079"/>
                </a:lnTo>
                <a:lnTo>
                  <a:pt x="0" y="0"/>
                </a:lnTo>
                <a:close/>
              </a:path>
            </a:pathLst>
          </a:custGeom>
          <a:blipFill>
            <a:blip r:embed="rId3"/>
            <a:stretch>
              <a:fillRect/>
            </a:stretch>
          </a:blipFill>
        </p:spPr>
      </p:sp>
      <p:sp>
        <p:nvSpPr>
          <p:cNvPr id="8" name="TextBox 8"/>
          <p:cNvSpPr txBox="1"/>
          <p:nvPr/>
        </p:nvSpPr>
        <p:spPr>
          <a:xfrm>
            <a:off x="1703823" y="7022105"/>
            <a:ext cx="9509925" cy="1947173"/>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Adaboost was used to select a number of Haar features.</a:t>
            </a:r>
          </a:p>
          <a:p>
            <a:pPr marL="601181" lvl="1" indent="-300591" algn="just">
              <a:lnSpc>
                <a:spcPts val="3898"/>
              </a:lnSpc>
              <a:buFont typeface="Arial"/>
              <a:buChar char="•"/>
            </a:pPr>
            <a:r>
              <a:rPr lang="en-US" sz="2784">
                <a:solidFill>
                  <a:srgbClr val="343F56"/>
                </a:solidFill>
                <a:latin typeface="Open Sans Light"/>
              </a:rPr>
              <a:t>The selected Haar features forms a strong classifier</a:t>
            </a:r>
          </a:p>
          <a:p>
            <a:pPr marL="601181" lvl="1" indent="-300591" algn="just">
              <a:lnSpc>
                <a:spcPts val="3898"/>
              </a:lnSpc>
              <a:buFont typeface="Arial"/>
              <a:buChar char="•"/>
            </a:pPr>
            <a:r>
              <a:rPr lang="en-US" sz="2784">
                <a:solidFill>
                  <a:srgbClr val="343F56"/>
                </a:solidFill>
                <a:latin typeface="Open Sans Light"/>
              </a:rPr>
              <a:t>It uses a Cascade classifier for rapid detection.</a:t>
            </a:r>
          </a:p>
          <a:p>
            <a:pPr algn="just">
              <a:lnSpc>
                <a:spcPts val="3898"/>
              </a:lnSpc>
              <a:spcBef>
                <a:spcPct val="0"/>
              </a:spcBef>
            </a:pPr>
            <a:endParaRPr lang="en-US" sz="2784">
              <a:solidFill>
                <a:srgbClr val="343F56"/>
              </a:solidFill>
              <a:latin typeface="Open Sans Light"/>
            </a:endParaRPr>
          </a:p>
        </p:txBody>
      </p:sp>
      <p:sp>
        <p:nvSpPr>
          <p:cNvPr id="9" name="TextBox 9"/>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FACE DETECTION</a:t>
            </a:r>
          </a:p>
        </p:txBody>
      </p:sp>
      <p:sp>
        <p:nvSpPr>
          <p:cNvPr id="10" name="TextBox 10"/>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1" name="TextBox 11"/>
          <p:cNvSpPr txBox="1"/>
          <p:nvPr/>
        </p:nvSpPr>
        <p:spPr>
          <a:xfrm>
            <a:off x="1703823" y="3196327"/>
            <a:ext cx="9789561" cy="1947173"/>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It uses Haar cascades to extract features from an image and train a machine learning model to recognize a face.</a:t>
            </a:r>
          </a:p>
          <a:p>
            <a:pPr marL="601181" lvl="1" indent="-300591" algn="just">
              <a:lnSpc>
                <a:spcPts val="3898"/>
              </a:lnSpc>
              <a:buFont typeface="Arial"/>
              <a:buChar char="•"/>
            </a:pPr>
            <a:r>
              <a:rPr lang="en-US" sz="2784">
                <a:solidFill>
                  <a:srgbClr val="343F56"/>
                </a:solidFill>
                <a:latin typeface="Open Sans Light"/>
              </a:rPr>
              <a:t>Haar features are extracted on 24x24 rectangles.</a:t>
            </a:r>
          </a:p>
          <a:p>
            <a:pPr algn="just">
              <a:lnSpc>
                <a:spcPts val="3898"/>
              </a:lnSpc>
              <a:spcBef>
                <a:spcPct val="0"/>
              </a:spcBef>
            </a:pPr>
            <a:endParaRPr lang="en-US" sz="2784">
              <a:solidFill>
                <a:srgbClr val="343F56"/>
              </a:solidFill>
              <a:latin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Freeform 2"/>
          <p:cNvSpPr/>
          <p:nvPr/>
        </p:nvSpPr>
        <p:spPr>
          <a:xfrm>
            <a:off x="0" y="0"/>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sp>
        <p:nvSpPr>
          <p:cNvPr id="3" name="TextBox 3"/>
          <p:cNvSpPr txBox="1"/>
          <p:nvPr/>
        </p:nvSpPr>
        <p:spPr>
          <a:xfrm>
            <a:off x="763178" y="4104319"/>
            <a:ext cx="17084520" cy="1859288"/>
          </a:xfrm>
          <a:prstGeom prst="rect">
            <a:avLst/>
          </a:prstGeom>
        </p:spPr>
        <p:txBody>
          <a:bodyPr lIns="0" tIns="0" rIns="0" bIns="0" rtlCol="0" anchor="t">
            <a:spAutoFit/>
          </a:bodyPr>
          <a:lstStyle/>
          <a:p>
            <a:pPr algn="ctr">
              <a:lnSpc>
                <a:spcPts val="15119"/>
              </a:lnSpc>
            </a:pPr>
            <a:r>
              <a:rPr lang="en-US" sz="10799">
                <a:solidFill>
                  <a:srgbClr val="FFFFFF"/>
                </a:solidFill>
                <a:latin typeface="Hagrid Heavy"/>
              </a:rPr>
              <a:t>ACKNOWLEDGEMENT</a:t>
            </a:r>
          </a:p>
        </p:txBody>
      </p:sp>
      <p:sp>
        <p:nvSpPr>
          <p:cNvPr id="4" name="Freeform 4"/>
          <p:cNvSpPr/>
          <p:nvPr/>
        </p:nvSpPr>
        <p:spPr>
          <a:xfrm>
            <a:off x="16567244" y="8558528"/>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878367" y="4938444"/>
            <a:ext cx="12211046" cy="4978689"/>
          </a:xfrm>
          <a:custGeom>
            <a:avLst/>
            <a:gdLst/>
            <a:ahLst/>
            <a:cxnLst/>
            <a:rect l="l" t="t" r="r" b="b"/>
            <a:pathLst>
              <a:path w="12211046" h="4978689">
                <a:moveTo>
                  <a:pt x="0" y="0"/>
                </a:moveTo>
                <a:lnTo>
                  <a:pt x="12211046" y="0"/>
                </a:lnTo>
                <a:lnTo>
                  <a:pt x="12211046" y="4978689"/>
                </a:lnTo>
                <a:lnTo>
                  <a:pt x="0" y="4978689"/>
                </a:lnTo>
                <a:lnTo>
                  <a:pt x="0" y="0"/>
                </a:lnTo>
                <a:close/>
              </a:path>
            </a:pathLst>
          </a:custGeom>
          <a:blipFill>
            <a:blip r:embed="rId2"/>
            <a:stretch>
              <a:fillRect/>
            </a:stretch>
          </a:blipFill>
        </p:spPr>
      </p:sp>
      <p:sp>
        <p:nvSpPr>
          <p:cNvPr id="7" name="TextBox 7"/>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EIGENFACES</a:t>
            </a:r>
          </a:p>
        </p:txBody>
      </p:sp>
      <p:sp>
        <p:nvSpPr>
          <p:cNvPr id="8" name="TextBox 8"/>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703823" y="2626418"/>
            <a:ext cx="9789561" cy="3236353"/>
          </a:xfrm>
          <a:prstGeom prst="rect">
            <a:avLst/>
          </a:prstGeom>
        </p:spPr>
        <p:txBody>
          <a:bodyPr lIns="0" tIns="0" rIns="0" bIns="0" rtlCol="0" anchor="t">
            <a:spAutoFit/>
          </a:bodyPr>
          <a:lstStyle/>
          <a:p>
            <a:pPr marL="665951" lvl="1" indent="-332975" algn="just">
              <a:lnSpc>
                <a:spcPts val="4318"/>
              </a:lnSpc>
              <a:buFont typeface="Arial"/>
              <a:buChar char="•"/>
            </a:pPr>
            <a:r>
              <a:rPr lang="en-US" sz="3084">
                <a:solidFill>
                  <a:srgbClr val="343F56"/>
                </a:solidFill>
                <a:latin typeface="Open Sans Light"/>
              </a:rPr>
              <a:t>Uses Principal Component Analysis</a:t>
            </a:r>
          </a:p>
          <a:p>
            <a:pPr marL="665951" lvl="1" indent="-332975" algn="just">
              <a:lnSpc>
                <a:spcPts val="4318"/>
              </a:lnSpc>
              <a:buFont typeface="Arial"/>
              <a:buChar char="•"/>
            </a:pPr>
            <a:r>
              <a:rPr lang="en-US" sz="3084">
                <a:solidFill>
                  <a:srgbClr val="343F56"/>
                </a:solidFill>
                <a:latin typeface="Open Sans Light"/>
              </a:rPr>
              <a:t>Training examples are points in the feature space</a:t>
            </a:r>
          </a:p>
          <a:p>
            <a:pPr marL="665951" lvl="1" indent="-332975" algn="just">
              <a:lnSpc>
                <a:spcPts val="4318"/>
              </a:lnSpc>
              <a:buFont typeface="Arial"/>
              <a:buChar char="•"/>
            </a:pPr>
            <a:r>
              <a:rPr lang="en-US" sz="3084">
                <a:solidFill>
                  <a:srgbClr val="343F56"/>
                </a:solidFill>
                <a:latin typeface="Open Sans Light"/>
              </a:rPr>
              <a:t>Select features with greatest variability largest variance</a:t>
            </a:r>
          </a:p>
          <a:p>
            <a:pPr marL="665951" lvl="1" indent="-332975" algn="just">
              <a:lnSpc>
                <a:spcPts val="4318"/>
              </a:lnSpc>
              <a:buFont typeface="Arial"/>
              <a:buChar char="•"/>
            </a:pPr>
            <a:r>
              <a:rPr lang="en-US" sz="3084">
                <a:solidFill>
                  <a:srgbClr val="343F56"/>
                </a:solidFill>
                <a:latin typeface="Open Sans Light"/>
              </a:rPr>
              <a:t>They help distinguish classes the most</a:t>
            </a:r>
          </a:p>
          <a:p>
            <a:pPr algn="just">
              <a:lnSpc>
                <a:spcPts val="4318"/>
              </a:lnSpc>
              <a:spcBef>
                <a:spcPct val="0"/>
              </a:spcBef>
            </a:pPr>
            <a:endParaRPr lang="en-US" sz="3084">
              <a:solidFill>
                <a:srgbClr val="343F56"/>
              </a:solidFill>
              <a:latin typeface="Open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849837" y="2666186"/>
            <a:ext cx="15033465" cy="6945723"/>
          </a:xfrm>
          <a:custGeom>
            <a:avLst/>
            <a:gdLst/>
            <a:ahLst/>
            <a:cxnLst/>
            <a:rect l="l" t="t" r="r" b="b"/>
            <a:pathLst>
              <a:path w="15033465" h="6945723">
                <a:moveTo>
                  <a:pt x="0" y="0"/>
                </a:moveTo>
                <a:lnTo>
                  <a:pt x="15033465" y="0"/>
                </a:lnTo>
                <a:lnTo>
                  <a:pt x="15033465" y="6945723"/>
                </a:lnTo>
                <a:lnTo>
                  <a:pt x="0" y="6945723"/>
                </a:lnTo>
                <a:lnTo>
                  <a:pt x="0" y="0"/>
                </a:lnTo>
                <a:close/>
              </a:path>
            </a:pathLst>
          </a:custGeom>
          <a:blipFill>
            <a:blip r:embed="rId2"/>
            <a:stretch>
              <a:fillRect/>
            </a:stretch>
          </a:blipFill>
        </p:spPr>
      </p:sp>
      <p:sp>
        <p:nvSpPr>
          <p:cNvPr id="7" name="TextBox 7"/>
          <p:cNvSpPr txBox="1"/>
          <p:nvPr/>
        </p:nvSpPr>
        <p:spPr>
          <a:xfrm>
            <a:off x="868590" y="1352414"/>
            <a:ext cx="16230600" cy="891540"/>
          </a:xfrm>
          <a:prstGeom prst="rect">
            <a:avLst/>
          </a:prstGeom>
        </p:spPr>
        <p:txBody>
          <a:bodyPr lIns="0" tIns="0" rIns="0" bIns="0" rtlCol="0" anchor="t">
            <a:spAutoFit/>
          </a:bodyPr>
          <a:lstStyle/>
          <a:p>
            <a:pPr algn="ctr">
              <a:lnSpc>
                <a:spcPts val="6600"/>
              </a:lnSpc>
            </a:pPr>
            <a:r>
              <a:rPr lang="en-US" sz="6600">
                <a:solidFill>
                  <a:srgbClr val="343F56"/>
                </a:solidFill>
                <a:latin typeface="Hagrid Heavy"/>
              </a:rPr>
              <a:t>FACE RECOGNITION: EIGENFACES</a:t>
            </a:r>
          </a:p>
        </p:txBody>
      </p:sp>
      <p:sp>
        <p:nvSpPr>
          <p:cNvPr id="8" name="TextBox 8"/>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8964840" y="2393223"/>
            <a:ext cx="19050" cy="7523910"/>
          </a:xfrm>
          <a:prstGeom prst="line">
            <a:avLst/>
          </a:prstGeom>
          <a:ln w="38100" cap="flat">
            <a:solidFill>
              <a:srgbClr val="106CB5"/>
            </a:solidFill>
            <a:prstDash val="solid"/>
            <a:headEnd type="none" w="sm" len="sm"/>
            <a:tailEnd type="none" w="sm" len="sm"/>
          </a:ln>
        </p:spPr>
      </p:sp>
      <p:sp>
        <p:nvSpPr>
          <p:cNvPr id="7" name="Freeform 7"/>
          <p:cNvSpPr/>
          <p:nvPr/>
        </p:nvSpPr>
        <p:spPr>
          <a:xfrm>
            <a:off x="3159511" y="6340130"/>
            <a:ext cx="3946831" cy="3529378"/>
          </a:xfrm>
          <a:custGeom>
            <a:avLst/>
            <a:gdLst/>
            <a:ahLst/>
            <a:cxnLst/>
            <a:rect l="l" t="t" r="r" b="b"/>
            <a:pathLst>
              <a:path w="3946831" h="3529378">
                <a:moveTo>
                  <a:pt x="0" y="0"/>
                </a:moveTo>
                <a:lnTo>
                  <a:pt x="3946832" y="0"/>
                </a:lnTo>
                <a:lnTo>
                  <a:pt x="3946832" y="3529378"/>
                </a:lnTo>
                <a:lnTo>
                  <a:pt x="0" y="3529378"/>
                </a:lnTo>
                <a:lnTo>
                  <a:pt x="0" y="0"/>
                </a:lnTo>
                <a:close/>
              </a:path>
            </a:pathLst>
          </a:custGeom>
          <a:blipFill>
            <a:blip r:embed="rId2"/>
            <a:stretch>
              <a:fillRect/>
            </a:stretch>
          </a:blipFill>
        </p:spPr>
      </p:sp>
      <p:sp>
        <p:nvSpPr>
          <p:cNvPr id="8" name="Freeform 8"/>
          <p:cNvSpPr/>
          <p:nvPr/>
        </p:nvSpPr>
        <p:spPr>
          <a:xfrm>
            <a:off x="11356662" y="5710376"/>
            <a:ext cx="5742528" cy="3206432"/>
          </a:xfrm>
          <a:custGeom>
            <a:avLst/>
            <a:gdLst/>
            <a:ahLst/>
            <a:cxnLst/>
            <a:rect l="l" t="t" r="r" b="b"/>
            <a:pathLst>
              <a:path w="5742528" h="3206432">
                <a:moveTo>
                  <a:pt x="0" y="0"/>
                </a:moveTo>
                <a:lnTo>
                  <a:pt x="5742528" y="0"/>
                </a:lnTo>
                <a:lnTo>
                  <a:pt x="5742528" y="3206432"/>
                </a:lnTo>
                <a:lnTo>
                  <a:pt x="0" y="3206432"/>
                </a:lnTo>
                <a:lnTo>
                  <a:pt x="0" y="0"/>
                </a:lnTo>
                <a:close/>
              </a:path>
            </a:pathLst>
          </a:custGeom>
          <a:blipFill>
            <a:blip r:embed="rId3"/>
            <a:stretch>
              <a:fillRect t="-156" b="-156"/>
            </a:stretch>
          </a:blipFill>
        </p:spPr>
      </p:sp>
      <p:sp>
        <p:nvSpPr>
          <p:cNvPr id="9" name="TextBox 9"/>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EMOTION DETECTION</a:t>
            </a:r>
          </a:p>
        </p:txBody>
      </p:sp>
      <p:sp>
        <p:nvSpPr>
          <p:cNvPr id="10" name="TextBox 10"/>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1" name="TextBox 11"/>
          <p:cNvSpPr txBox="1"/>
          <p:nvPr/>
        </p:nvSpPr>
        <p:spPr>
          <a:xfrm>
            <a:off x="1368028" y="2869429"/>
            <a:ext cx="7147751" cy="3863098"/>
          </a:xfrm>
          <a:prstGeom prst="rect">
            <a:avLst/>
          </a:prstGeom>
        </p:spPr>
        <p:txBody>
          <a:bodyPr lIns="0" tIns="0" rIns="0" bIns="0" rtlCol="0" anchor="t">
            <a:spAutoFit/>
          </a:bodyPr>
          <a:lstStyle/>
          <a:p>
            <a:pPr marL="601181" lvl="1" indent="-300590" algn="just">
              <a:lnSpc>
                <a:spcPts val="3898"/>
              </a:lnSpc>
              <a:buFont typeface="Arial"/>
              <a:buChar char="•"/>
            </a:pPr>
            <a:r>
              <a:rPr lang="en-US" sz="2784">
                <a:solidFill>
                  <a:srgbClr val="343F56"/>
                </a:solidFill>
                <a:latin typeface="Open Sans Light"/>
              </a:rPr>
              <a:t>Extraction of facial landmarks</a:t>
            </a:r>
          </a:p>
          <a:p>
            <a:pPr algn="just">
              <a:lnSpc>
                <a:spcPts val="3898"/>
              </a:lnSpc>
            </a:pPr>
            <a:r>
              <a:rPr lang="en-US" sz="2784">
                <a:solidFill>
                  <a:srgbClr val="343F56"/>
                </a:solidFill>
                <a:latin typeface="Open Sans Light"/>
              </a:rPr>
              <a:t>      -The process extracts 68 facial landmarks        </a:t>
            </a:r>
          </a:p>
          <a:p>
            <a:pPr algn="just">
              <a:lnSpc>
                <a:spcPts val="3898"/>
              </a:lnSpc>
            </a:pPr>
            <a:r>
              <a:rPr lang="en-US" sz="2784">
                <a:solidFill>
                  <a:srgbClr val="343F56"/>
                </a:solidFill>
                <a:latin typeface="Open Sans Light"/>
              </a:rPr>
              <a:t>        on the face</a:t>
            </a:r>
          </a:p>
          <a:p>
            <a:pPr marL="601181" lvl="1" indent="-300590" algn="just">
              <a:lnSpc>
                <a:spcPts val="3898"/>
              </a:lnSpc>
              <a:buFont typeface="Arial"/>
              <a:buChar char="•"/>
            </a:pPr>
            <a:r>
              <a:rPr lang="en-US" sz="2784">
                <a:solidFill>
                  <a:srgbClr val="343F56"/>
                </a:solidFill>
                <a:latin typeface="Open Sans Light"/>
              </a:rPr>
              <a:t>The facial landmarks can be analysis to detect shape of the face, the position and orientation of the eyes, the position of the nose, and the shape of the mouth.</a:t>
            </a:r>
          </a:p>
          <a:p>
            <a:pPr algn="just">
              <a:lnSpc>
                <a:spcPts val="3898"/>
              </a:lnSpc>
              <a:spcBef>
                <a:spcPct val="0"/>
              </a:spcBef>
            </a:pPr>
            <a:endParaRPr lang="en-US" sz="2784">
              <a:solidFill>
                <a:srgbClr val="343F56"/>
              </a:solidFill>
              <a:latin typeface="Open Sans Light"/>
            </a:endParaRPr>
          </a:p>
        </p:txBody>
      </p:sp>
      <p:sp>
        <p:nvSpPr>
          <p:cNvPr id="12" name="TextBox 12"/>
          <p:cNvSpPr txBox="1"/>
          <p:nvPr/>
        </p:nvSpPr>
        <p:spPr>
          <a:xfrm>
            <a:off x="9002940" y="2869429"/>
            <a:ext cx="7147751" cy="6777748"/>
          </a:xfrm>
          <a:prstGeom prst="rect">
            <a:avLst/>
          </a:prstGeom>
        </p:spPr>
        <p:txBody>
          <a:bodyPr lIns="0" tIns="0" rIns="0" bIns="0" rtlCol="0" anchor="t">
            <a:spAutoFit/>
          </a:bodyPr>
          <a:lstStyle/>
          <a:p>
            <a:pPr marL="601181" lvl="1" indent="-300590" algn="just">
              <a:lnSpc>
                <a:spcPts val="3898"/>
              </a:lnSpc>
              <a:buFont typeface="Arial"/>
              <a:buChar char="•"/>
            </a:pPr>
            <a:r>
              <a:rPr lang="en-US" sz="2784">
                <a:solidFill>
                  <a:srgbClr val="343F56"/>
                </a:solidFill>
                <a:latin typeface="Open Sans Light"/>
              </a:rPr>
              <a:t>The extracted facial landmark are used to predict the emotion</a:t>
            </a:r>
          </a:p>
          <a:p>
            <a:pPr marL="601181" lvl="1" indent="-300590" algn="just">
              <a:lnSpc>
                <a:spcPts val="3898"/>
              </a:lnSpc>
              <a:buFont typeface="Arial"/>
              <a:buChar char="•"/>
            </a:pPr>
            <a:r>
              <a:rPr lang="en-US" sz="2784">
                <a:solidFill>
                  <a:srgbClr val="343F56"/>
                </a:solidFill>
                <a:latin typeface="Open Sans Light"/>
              </a:rPr>
              <a:t>The prediction is done using Random Forest Classifier</a:t>
            </a:r>
          </a:p>
          <a:p>
            <a:pPr marL="601181" lvl="1" indent="-300590" algn="just">
              <a:lnSpc>
                <a:spcPts val="3898"/>
              </a:lnSpc>
              <a:buFont typeface="Arial"/>
              <a:buChar char="•"/>
            </a:pPr>
            <a:r>
              <a:rPr lang="en-US" sz="2784">
                <a:solidFill>
                  <a:srgbClr val="343F56"/>
                </a:solidFill>
                <a:latin typeface="Open Sans Light"/>
              </a:rPr>
              <a:t>Emotions that can be detected are </a:t>
            </a:r>
          </a:p>
          <a:p>
            <a:pPr marL="1202361" lvl="2" indent="-400787" algn="just">
              <a:lnSpc>
                <a:spcPts val="3898"/>
              </a:lnSpc>
              <a:buFont typeface="Arial"/>
              <a:buChar char="⚬"/>
            </a:pPr>
            <a:r>
              <a:rPr lang="en-US" sz="2784">
                <a:solidFill>
                  <a:srgbClr val="343F56"/>
                </a:solidFill>
                <a:latin typeface="Open Sans Light"/>
              </a:rPr>
              <a:t>Fear</a:t>
            </a:r>
          </a:p>
          <a:p>
            <a:pPr marL="1202361" lvl="2" indent="-400787" algn="just">
              <a:lnSpc>
                <a:spcPts val="3898"/>
              </a:lnSpc>
              <a:buFont typeface="Arial"/>
              <a:buChar char="⚬"/>
            </a:pPr>
            <a:r>
              <a:rPr lang="en-US" sz="2784">
                <a:solidFill>
                  <a:srgbClr val="343F56"/>
                </a:solidFill>
                <a:latin typeface="Open Sans Light"/>
              </a:rPr>
              <a:t>Happy</a:t>
            </a:r>
          </a:p>
          <a:p>
            <a:pPr marL="1202361" lvl="2" indent="-400787" algn="just">
              <a:lnSpc>
                <a:spcPts val="3898"/>
              </a:lnSpc>
              <a:buFont typeface="Arial"/>
              <a:buChar char="⚬"/>
            </a:pPr>
            <a:r>
              <a:rPr lang="en-US" sz="2784">
                <a:solidFill>
                  <a:srgbClr val="343F56"/>
                </a:solidFill>
                <a:latin typeface="Open Sans Light"/>
              </a:rPr>
              <a:t>Neutral</a:t>
            </a:r>
          </a:p>
          <a:p>
            <a:pPr marL="1202361" lvl="2" indent="-400787" algn="just">
              <a:lnSpc>
                <a:spcPts val="3898"/>
              </a:lnSpc>
              <a:buFont typeface="Arial"/>
              <a:buChar char="⚬"/>
            </a:pPr>
            <a:r>
              <a:rPr lang="en-US" sz="2784">
                <a:solidFill>
                  <a:srgbClr val="343F56"/>
                </a:solidFill>
                <a:latin typeface="Open Sans Light"/>
              </a:rPr>
              <a:t>Anger</a:t>
            </a:r>
          </a:p>
          <a:p>
            <a:pPr marL="1202361" lvl="2" indent="-400787" algn="just">
              <a:lnSpc>
                <a:spcPts val="3898"/>
              </a:lnSpc>
              <a:buFont typeface="Arial"/>
              <a:buChar char="⚬"/>
            </a:pPr>
            <a:r>
              <a:rPr lang="en-US" sz="2784">
                <a:solidFill>
                  <a:srgbClr val="343F56"/>
                </a:solidFill>
                <a:latin typeface="Open Sans Light"/>
              </a:rPr>
              <a:t>Sadness</a:t>
            </a:r>
          </a:p>
          <a:p>
            <a:pPr marL="1202361" lvl="2" indent="-400787" algn="just">
              <a:lnSpc>
                <a:spcPts val="3898"/>
              </a:lnSpc>
              <a:buFont typeface="Arial"/>
              <a:buChar char="⚬"/>
            </a:pPr>
            <a:r>
              <a:rPr lang="en-US" sz="2784">
                <a:solidFill>
                  <a:srgbClr val="343F56"/>
                </a:solidFill>
                <a:latin typeface="Open Sans Light"/>
              </a:rPr>
              <a:t>Contempt</a:t>
            </a:r>
          </a:p>
          <a:p>
            <a:pPr marL="1202361" lvl="2" indent="-400787" algn="just">
              <a:lnSpc>
                <a:spcPts val="3898"/>
              </a:lnSpc>
              <a:buFont typeface="Arial"/>
              <a:buChar char="⚬"/>
            </a:pPr>
            <a:r>
              <a:rPr lang="en-US" sz="2784">
                <a:solidFill>
                  <a:srgbClr val="343F56"/>
                </a:solidFill>
                <a:latin typeface="Open Sans Light"/>
              </a:rPr>
              <a:t>Disgust</a:t>
            </a:r>
          </a:p>
          <a:p>
            <a:pPr marL="1202361" lvl="2" indent="-400787" algn="just">
              <a:lnSpc>
                <a:spcPts val="3898"/>
              </a:lnSpc>
              <a:buFont typeface="Arial"/>
              <a:buChar char="⚬"/>
            </a:pPr>
            <a:r>
              <a:rPr lang="en-US" sz="2784">
                <a:solidFill>
                  <a:srgbClr val="343F56"/>
                </a:solidFill>
                <a:latin typeface="Open Sans Light"/>
              </a:rPr>
              <a:t>Surprise</a:t>
            </a:r>
          </a:p>
          <a:p>
            <a:pPr algn="just">
              <a:lnSpc>
                <a:spcPts val="3898"/>
              </a:lnSpc>
              <a:spcBef>
                <a:spcPct val="0"/>
              </a:spcBef>
            </a:pPr>
            <a:endParaRPr lang="en-US" sz="2784">
              <a:solidFill>
                <a:srgbClr val="343F56"/>
              </a:solidFill>
              <a:latin typeface="Open Sa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sp>
        <p:nvSpPr>
          <p:cNvPr id="3" name="Freeform 3"/>
          <p:cNvSpPr/>
          <p:nvPr/>
        </p:nvSpPr>
        <p:spPr>
          <a:xfrm>
            <a:off x="4058953" y="6647434"/>
            <a:ext cx="9849875" cy="3398495"/>
          </a:xfrm>
          <a:custGeom>
            <a:avLst/>
            <a:gdLst/>
            <a:ahLst/>
            <a:cxnLst/>
            <a:rect l="l" t="t" r="r" b="b"/>
            <a:pathLst>
              <a:path w="9849875" h="3398495">
                <a:moveTo>
                  <a:pt x="0" y="0"/>
                </a:moveTo>
                <a:lnTo>
                  <a:pt x="9849875" y="0"/>
                </a:lnTo>
                <a:lnTo>
                  <a:pt x="9849875" y="3398495"/>
                </a:lnTo>
                <a:lnTo>
                  <a:pt x="0" y="3398495"/>
                </a:lnTo>
                <a:lnTo>
                  <a:pt x="0" y="0"/>
                </a:lnTo>
                <a:close/>
              </a:path>
            </a:pathLst>
          </a:custGeom>
          <a:blipFill>
            <a:blip r:embed="rId2"/>
            <a:stretch>
              <a:fillRect/>
            </a:stretch>
          </a:blipFill>
        </p:spPr>
      </p:sp>
      <p:grpSp>
        <p:nvGrpSpPr>
          <p:cNvPr id="4" name="Group 4"/>
          <p:cNvGrpSpPr/>
          <p:nvPr/>
        </p:nvGrpSpPr>
        <p:grpSpPr>
          <a:xfrm>
            <a:off x="1368028" y="2521974"/>
            <a:ext cx="16230600" cy="7523955"/>
            <a:chOff x="0" y="0"/>
            <a:chExt cx="4274726" cy="1981618"/>
          </a:xfrm>
        </p:grpSpPr>
        <p:sp>
          <p:nvSpPr>
            <p:cNvPr id="5" name="Freeform 5"/>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191327" y="2726554"/>
            <a:ext cx="13905347" cy="4443731"/>
          </a:xfrm>
          <a:prstGeom prst="rect">
            <a:avLst/>
          </a:prstGeom>
        </p:spPr>
        <p:txBody>
          <a:bodyPr lIns="0" tIns="0" rIns="0" bIns="0" rtlCol="0" anchor="t">
            <a:spAutoFit/>
          </a:bodyPr>
          <a:lstStyle/>
          <a:p>
            <a:pPr marL="604515" lvl="1" indent="-302257" algn="just">
              <a:lnSpc>
                <a:spcPts val="3919"/>
              </a:lnSpc>
              <a:spcBef>
                <a:spcPct val="0"/>
              </a:spcBef>
              <a:buFont typeface="Arial"/>
              <a:buChar char="•"/>
            </a:pPr>
            <a:r>
              <a:rPr lang="en-US" sz="2799">
                <a:solidFill>
                  <a:srgbClr val="343F56"/>
                </a:solidFill>
                <a:latin typeface="Open Sans Light"/>
              </a:rPr>
              <a:t>Currency recognition model using KNN, histogram, texture, and ORB features</a:t>
            </a:r>
          </a:p>
          <a:p>
            <a:pPr marL="604515" lvl="1" indent="-302257" algn="just">
              <a:lnSpc>
                <a:spcPts val="3919"/>
              </a:lnSpc>
              <a:spcBef>
                <a:spcPct val="0"/>
              </a:spcBef>
              <a:buFont typeface="Arial"/>
              <a:buChar char="•"/>
            </a:pPr>
            <a:r>
              <a:rPr lang="en-US" sz="2799">
                <a:solidFill>
                  <a:srgbClr val="343F56"/>
                </a:solidFill>
                <a:latin typeface="Open Sans Light"/>
              </a:rPr>
              <a:t>Improves quality of life for visually impaired individuals</a:t>
            </a:r>
          </a:p>
          <a:p>
            <a:pPr marL="604515" lvl="1" indent="-302257" algn="just">
              <a:lnSpc>
                <a:spcPts val="3919"/>
              </a:lnSpc>
              <a:spcBef>
                <a:spcPct val="0"/>
              </a:spcBef>
              <a:buFont typeface="Arial"/>
              <a:buChar char="•"/>
            </a:pPr>
            <a:r>
              <a:rPr lang="en-US" sz="2799">
                <a:solidFill>
                  <a:srgbClr val="343F56"/>
                </a:solidFill>
                <a:latin typeface="Open Sans Light"/>
              </a:rPr>
              <a:t>Key benefits:</a:t>
            </a:r>
          </a:p>
          <a:p>
            <a:pPr marL="1209029" lvl="2" indent="-403010" algn="just">
              <a:lnSpc>
                <a:spcPts val="3919"/>
              </a:lnSpc>
              <a:spcBef>
                <a:spcPct val="0"/>
              </a:spcBef>
              <a:buFont typeface="Arial"/>
              <a:buChar char="⚬"/>
            </a:pPr>
            <a:r>
              <a:rPr lang="en-US" sz="2799">
                <a:solidFill>
                  <a:srgbClr val="343F56"/>
                </a:solidFill>
                <a:latin typeface="Open Sans Light"/>
              </a:rPr>
              <a:t>Enhanced autonomy: Enables independent financial management </a:t>
            </a:r>
          </a:p>
          <a:p>
            <a:pPr marL="1209029" lvl="2" indent="-403010" algn="just">
              <a:lnSpc>
                <a:spcPts val="3919"/>
              </a:lnSpc>
              <a:spcBef>
                <a:spcPct val="0"/>
              </a:spcBef>
              <a:buFont typeface="Arial"/>
              <a:buChar char="⚬"/>
            </a:pPr>
            <a:r>
              <a:rPr lang="en-US" sz="2799">
                <a:solidFill>
                  <a:srgbClr val="343F56"/>
                </a:solidFill>
                <a:latin typeface="Open Sans Light"/>
              </a:rPr>
              <a:t>Increased confidence: Boosts self-assurance in daily tasks and social interactions</a:t>
            </a:r>
          </a:p>
          <a:p>
            <a:pPr marL="1209029" lvl="2" indent="-403010" algn="just">
              <a:lnSpc>
                <a:spcPts val="3919"/>
              </a:lnSpc>
              <a:spcBef>
                <a:spcPct val="0"/>
              </a:spcBef>
              <a:buFont typeface="Arial"/>
              <a:buChar char="⚬"/>
            </a:pPr>
            <a:r>
              <a:rPr lang="en-US" sz="2799">
                <a:solidFill>
                  <a:srgbClr val="343F56"/>
                </a:solidFill>
                <a:latin typeface="Open Sans Light"/>
              </a:rPr>
              <a:t>Reduced risk of fraud: Accurate identification of currency denominations</a:t>
            </a:r>
          </a:p>
          <a:p>
            <a:pPr marL="604515" lvl="1" indent="-302257" algn="just">
              <a:lnSpc>
                <a:spcPts val="3919"/>
              </a:lnSpc>
              <a:spcBef>
                <a:spcPct val="0"/>
              </a:spcBef>
              <a:buFont typeface="Arial"/>
              <a:buChar char="•"/>
            </a:pPr>
            <a:r>
              <a:rPr lang="en-US" sz="2799">
                <a:solidFill>
                  <a:srgbClr val="343F56"/>
                </a:solidFill>
                <a:latin typeface="Open Sans Light"/>
              </a:rPr>
              <a:t> Overall impact: Contributes to better quality of life and inclusive society</a:t>
            </a:r>
          </a:p>
          <a:p>
            <a:pPr algn="just">
              <a:lnSpc>
                <a:spcPts val="3919"/>
              </a:lnSpc>
              <a:spcBef>
                <a:spcPct val="0"/>
              </a:spcBef>
            </a:pPr>
            <a:endParaRPr lang="en-US" sz="2799">
              <a:solidFill>
                <a:srgbClr val="343F56"/>
              </a:solidFill>
              <a:latin typeface="Open Sans Light"/>
            </a:endParaRPr>
          </a:p>
        </p:txBody>
      </p:sp>
      <p:sp>
        <p:nvSpPr>
          <p:cNvPr id="8" name="TextBox 8"/>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CURRENCY RECOGNIZER</a:t>
            </a:r>
          </a:p>
        </p:txBody>
      </p:sp>
      <p:sp>
        <p:nvSpPr>
          <p:cNvPr id="9" name="TextBox 9"/>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472583" y="2992715"/>
            <a:ext cx="3444106" cy="7462229"/>
          </a:xfrm>
          <a:custGeom>
            <a:avLst/>
            <a:gdLst/>
            <a:ahLst/>
            <a:cxnLst/>
            <a:rect l="l" t="t" r="r" b="b"/>
            <a:pathLst>
              <a:path w="3444106" h="7462229">
                <a:moveTo>
                  <a:pt x="0" y="0"/>
                </a:moveTo>
                <a:lnTo>
                  <a:pt x="3444105" y="0"/>
                </a:lnTo>
                <a:lnTo>
                  <a:pt x="3444105" y="7462229"/>
                </a:lnTo>
                <a:lnTo>
                  <a:pt x="0" y="7462229"/>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9563774" y="2157900"/>
            <a:ext cx="7695526" cy="7976825"/>
          </a:xfrm>
          <a:prstGeom prst="rect">
            <a:avLst/>
          </a:prstGeom>
        </p:spPr>
        <p:txBody>
          <a:bodyPr lIns="0" tIns="0" rIns="0" bIns="0" rtlCol="0" anchor="t">
            <a:spAutoFit/>
          </a:bodyPr>
          <a:lstStyle/>
          <a:p>
            <a:pPr algn="just">
              <a:lnSpc>
                <a:spcPts val="4793"/>
              </a:lnSpc>
            </a:pPr>
            <a:endParaRPr/>
          </a:p>
          <a:p>
            <a:pPr marL="650945" lvl="1" indent="-325472" algn="just">
              <a:lnSpc>
                <a:spcPts val="4793"/>
              </a:lnSpc>
              <a:buFont typeface="Arial"/>
              <a:buChar char="•"/>
            </a:pPr>
            <a:r>
              <a:rPr lang="en-US" sz="3015">
                <a:solidFill>
                  <a:srgbClr val="FFFFFF"/>
                </a:solidFill>
                <a:latin typeface="Roboto"/>
              </a:rPr>
              <a:t>Image Acquisition: Capture and collect currency images</a:t>
            </a:r>
          </a:p>
          <a:p>
            <a:pPr marL="650945" lvl="1" indent="-325472" algn="just">
              <a:lnSpc>
                <a:spcPts val="4793"/>
              </a:lnSpc>
              <a:buFont typeface="Arial"/>
              <a:buChar char="•"/>
            </a:pPr>
            <a:r>
              <a:rPr lang="en-US" sz="3015">
                <a:solidFill>
                  <a:srgbClr val="FFFFFF"/>
                </a:solidFill>
                <a:latin typeface="Roboto"/>
              </a:rPr>
              <a:t>Preprocessing: Enhance input images (resizing, denoising, normalization)</a:t>
            </a:r>
          </a:p>
          <a:p>
            <a:pPr marL="650945" lvl="1" indent="-325472" algn="just">
              <a:lnSpc>
                <a:spcPts val="4793"/>
              </a:lnSpc>
              <a:buFont typeface="Arial"/>
              <a:buChar char="•"/>
            </a:pPr>
            <a:r>
              <a:rPr lang="en-US" sz="3015">
                <a:solidFill>
                  <a:srgbClr val="FFFFFF"/>
                </a:solidFill>
                <a:latin typeface="Roboto"/>
              </a:rPr>
              <a:t>Feature Extraction: Extract histogram, texture, and ORB features</a:t>
            </a:r>
          </a:p>
          <a:p>
            <a:pPr marL="650945" lvl="1" indent="-325472" algn="just">
              <a:lnSpc>
                <a:spcPts val="4793"/>
              </a:lnSpc>
              <a:buFont typeface="Arial"/>
              <a:buChar char="•"/>
            </a:pPr>
            <a:r>
              <a:rPr lang="en-US" sz="3015">
                <a:solidFill>
                  <a:srgbClr val="FFFFFF"/>
                </a:solidFill>
                <a:latin typeface="Roboto"/>
              </a:rPr>
              <a:t>Dimensionality Reduction: Transform original feature space into lower-dimensional space using PCA</a:t>
            </a:r>
          </a:p>
          <a:p>
            <a:pPr marL="650945" lvl="1" indent="-325472" algn="just">
              <a:lnSpc>
                <a:spcPts val="4793"/>
              </a:lnSpc>
              <a:buFont typeface="Arial"/>
              <a:buChar char="•"/>
            </a:pPr>
            <a:r>
              <a:rPr lang="en-US" sz="3015">
                <a:solidFill>
                  <a:srgbClr val="FFFFFF"/>
                </a:solidFill>
                <a:latin typeface="Roboto"/>
              </a:rPr>
              <a:t>KNN Classification: Apply k-Nearest Neighbors algorithm for recognition</a:t>
            </a:r>
          </a:p>
          <a:p>
            <a:pPr>
              <a:lnSpc>
                <a:spcPts val="6542"/>
              </a:lnSpc>
            </a:pPr>
            <a:endParaRPr lang="en-US" sz="3015">
              <a:solidFill>
                <a:srgbClr val="FFFFFF"/>
              </a:solidFill>
              <a:latin typeface="Roboto"/>
            </a:endParaRP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45732" y="349422"/>
            <a:ext cx="6731610" cy="1713864"/>
          </a:xfrm>
          <a:prstGeom prst="rect">
            <a:avLst/>
          </a:prstGeom>
        </p:spPr>
        <p:txBody>
          <a:bodyPr lIns="0" tIns="0" rIns="0" bIns="0" rtlCol="0" anchor="t">
            <a:spAutoFit/>
          </a:bodyPr>
          <a:lstStyle/>
          <a:p>
            <a:pPr algn="ctr">
              <a:lnSpc>
                <a:spcPts val="6860"/>
              </a:lnSpc>
            </a:pPr>
            <a:r>
              <a:rPr lang="en-US" sz="4900">
                <a:solidFill>
                  <a:srgbClr val="FFFFFF"/>
                </a:solidFill>
                <a:latin typeface="Hagrid Heavy"/>
              </a:rPr>
              <a:t>STEP BY STEP PROCESS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57734" cy="7106176"/>
          </a:xfrm>
          <a:custGeom>
            <a:avLst/>
            <a:gdLst/>
            <a:ahLst/>
            <a:cxnLst/>
            <a:rect l="l" t="t" r="r" b="b"/>
            <a:pathLst>
              <a:path w="2857734" h="7106176">
                <a:moveTo>
                  <a:pt x="0" y="0"/>
                </a:moveTo>
                <a:lnTo>
                  <a:pt x="2857734" y="0"/>
                </a:lnTo>
                <a:lnTo>
                  <a:pt x="2857734" y="7106176"/>
                </a:lnTo>
                <a:lnTo>
                  <a:pt x="0" y="7106176"/>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9563774" y="2157900"/>
            <a:ext cx="7695526" cy="6575688"/>
          </a:xfrm>
          <a:prstGeom prst="rect">
            <a:avLst/>
          </a:prstGeom>
        </p:spPr>
        <p:txBody>
          <a:bodyPr lIns="0" tIns="0" rIns="0" bIns="0" rtlCol="0" anchor="t">
            <a:spAutoFit/>
          </a:bodyPr>
          <a:lstStyle/>
          <a:p>
            <a:pPr algn="just">
              <a:lnSpc>
                <a:spcPts val="4793"/>
              </a:lnSpc>
            </a:pPr>
            <a:endParaRPr/>
          </a:p>
          <a:p>
            <a:pPr marL="647700" lvl="1" indent="-323850">
              <a:lnSpc>
                <a:spcPts val="4770"/>
              </a:lnSpc>
              <a:buFont typeface="Arial"/>
              <a:buChar char="•"/>
            </a:pPr>
            <a:r>
              <a:rPr lang="en-US" sz="3000">
                <a:solidFill>
                  <a:srgbClr val="FFFFFF"/>
                </a:solidFill>
                <a:latin typeface="Roboto"/>
              </a:rPr>
              <a:t>Currency images are captured using our application and transmitted for preprocessing and detection in this model</a:t>
            </a:r>
          </a:p>
          <a:p>
            <a:pPr marL="647700" lvl="1" indent="-323850">
              <a:lnSpc>
                <a:spcPts val="4770"/>
              </a:lnSpc>
              <a:buFont typeface="Arial"/>
              <a:buChar char="•"/>
            </a:pPr>
            <a:r>
              <a:rPr lang="en-US" sz="3000">
                <a:solidFill>
                  <a:srgbClr val="FFFFFF"/>
                </a:solidFill>
                <a:latin typeface="Roboto"/>
              </a:rPr>
              <a:t>Preparing the input dataset and ensuring images are suitable for feature extraction</a:t>
            </a:r>
          </a:p>
          <a:p>
            <a:pPr marL="647700" lvl="1" indent="-323850" algn="l">
              <a:lnSpc>
                <a:spcPts val="4770"/>
              </a:lnSpc>
              <a:buFont typeface="Arial"/>
              <a:buChar char="•"/>
            </a:pPr>
            <a:r>
              <a:rPr lang="en-US" sz="3000">
                <a:solidFill>
                  <a:srgbClr val="FFFFFF"/>
                </a:solidFill>
                <a:latin typeface="Roboto"/>
              </a:rPr>
              <a:t>Objective: Augment dataset and enhance model robustness for better recognition performance</a:t>
            </a:r>
          </a:p>
          <a:p>
            <a:pPr>
              <a:lnSpc>
                <a:spcPts val="4770"/>
              </a:lnSpc>
            </a:pPr>
            <a:endParaRPr lang="en-US" sz="3000">
              <a:solidFill>
                <a:srgbClr val="FFFFFF"/>
              </a:solidFill>
              <a:latin typeface="Roboto"/>
            </a:endParaRP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45732" y="952500"/>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IMAGE ACQUISITION AND DATA PREPROCESSING</a:t>
            </a:r>
          </a:p>
          <a:p>
            <a:pPr algn="ctr">
              <a:lnSpc>
                <a:spcPts val="5460"/>
              </a:lnSpc>
            </a:pPr>
            <a:endParaRPr lang="en-US" sz="3300">
              <a:solidFill>
                <a:srgbClr val="FFFFFF"/>
              </a:solidFill>
              <a:latin typeface="Hagrid Heav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95922"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304648" y="7355575"/>
            <a:ext cx="4824215" cy="2372039"/>
          </a:xfrm>
          <a:custGeom>
            <a:avLst/>
            <a:gdLst/>
            <a:ahLst/>
            <a:cxnLst/>
            <a:rect l="l" t="t" r="r" b="b"/>
            <a:pathLst>
              <a:path w="4824215" h="2372039">
                <a:moveTo>
                  <a:pt x="0" y="0"/>
                </a:moveTo>
                <a:lnTo>
                  <a:pt x="4824215" y="0"/>
                </a:lnTo>
                <a:lnTo>
                  <a:pt x="4824215" y="2372039"/>
                </a:lnTo>
                <a:lnTo>
                  <a:pt x="0" y="2372039"/>
                </a:lnTo>
                <a:lnTo>
                  <a:pt x="0" y="0"/>
                </a:lnTo>
                <a:close/>
              </a:path>
            </a:pathLst>
          </a:custGeom>
          <a:blipFill>
            <a:blip r:embed="rId2"/>
            <a:stretch>
              <a:fillRect/>
            </a:stretch>
          </a:blipFill>
        </p:spPr>
      </p:sp>
      <p:sp>
        <p:nvSpPr>
          <p:cNvPr id="6" name="Freeform 6"/>
          <p:cNvSpPr/>
          <p:nvPr/>
        </p:nvSpPr>
        <p:spPr>
          <a:xfrm>
            <a:off x="8505073" y="7355575"/>
            <a:ext cx="4561614" cy="2372039"/>
          </a:xfrm>
          <a:custGeom>
            <a:avLst/>
            <a:gdLst/>
            <a:ahLst/>
            <a:cxnLst/>
            <a:rect l="l" t="t" r="r" b="b"/>
            <a:pathLst>
              <a:path w="4561614" h="2372039">
                <a:moveTo>
                  <a:pt x="0" y="0"/>
                </a:moveTo>
                <a:lnTo>
                  <a:pt x="4561615" y="0"/>
                </a:lnTo>
                <a:lnTo>
                  <a:pt x="4561615" y="2372039"/>
                </a:lnTo>
                <a:lnTo>
                  <a:pt x="0" y="2372039"/>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8" name="TextBox 8"/>
          <p:cNvSpPr txBox="1"/>
          <p:nvPr/>
        </p:nvSpPr>
        <p:spPr>
          <a:xfrm>
            <a:off x="8574256" y="1896407"/>
            <a:ext cx="8984863" cy="5459167"/>
          </a:xfrm>
          <a:prstGeom prst="rect">
            <a:avLst/>
          </a:prstGeom>
        </p:spPr>
        <p:txBody>
          <a:bodyPr lIns="0" tIns="0" rIns="0" bIns="0" rtlCol="0" anchor="t">
            <a:spAutoFit/>
          </a:bodyPr>
          <a:lstStyle/>
          <a:p>
            <a:pPr marL="586177" lvl="1" indent="-293088" algn="just">
              <a:lnSpc>
                <a:spcPts val="4316"/>
              </a:lnSpc>
              <a:buFont typeface="Arial"/>
              <a:buChar char="•"/>
            </a:pPr>
            <a:r>
              <a:rPr lang="en-US" sz="2715">
                <a:solidFill>
                  <a:srgbClr val="FFFFFF"/>
                </a:solidFill>
                <a:latin typeface="Roboto"/>
              </a:rPr>
              <a:t> Rotation and Scaling</a:t>
            </a:r>
          </a:p>
          <a:p>
            <a:pPr marL="1172353" lvl="2" indent="-390784">
              <a:lnSpc>
                <a:spcPts val="4316"/>
              </a:lnSpc>
              <a:buFont typeface="Arial"/>
              <a:buChar char="⚬"/>
            </a:pPr>
            <a:r>
              <a:rPr lang="en-US" sz="2715">
                <a:solidFill>
                  <a:srgbClr val="FFFFFF"/>
                </a:solidFill>
                <a:latin typeface="Roboto"/>
              </a:rPr>
              <a:t>Functions used: rotate(img, angle) and scale(img, scale)</a:t>
            </a:r>
          </a:p>
          <a:p>
            <a:pPr marL="1172353" lvl="2" indent="-390784">
              <a:lnSpc>
                <a:spcPts val="4316"/>
              </a:lnSpc>
              <a:buFont typeface="Arial"/>
              <a:buChar char="⚬"/>
            </a:pPr>
            <a:r>
              <a:rPr lang="en-US" sz="2715">
                <a:solidFill>
                  <a:srgbClr val="FFFFFF"/>
                </a:solidFill>
                <a:latin typeface="Roboto"/>
              </a:rPr>
              <a:t>Purpose: Introduce variability in image orientation and size</a:t>
            </a:r>
          </a:p>
          <a:p>
            <a:pPr marL="1172353" lvl="2" indent="-390784">
              <a:lnSpc>
                <a:spcPts val="4316"/>
              </a:lnSpc>
              <a:buFont typeface="Arial"/>
              <a:buChar char="⚬"/>
            </a:pPr>
            <a:r>
              <a:rPr lang="en-US" sz="2715">
                <a:solidFill>
                  <a:srgbClr val="FFFFFF"/>
                </a:solidFill>
                <a:latin typeface="Roboto"/>
              </a:rPr>
              <a:t>Rotation: Apply different angles to input images to account for real-world variations</a:t>
            </a:r>
          </a:p>
          <a:p>
            <a:pPr marL="1172353" lvl="2" indent="-390784">
              <a:lnSpc>
                <a:spcPts val="4316"/>
              </a:lnSpc>
              <a:buFont typeface="Arial"/>
              <a:buChar char="⚬"/>
            </a:pPr>
            <a:r>
              <a:rPr lang="en-US" sz="2715">
                <a:solidFill>
                  <a:srgbClr val="FFFFFF"/>
                </a:solidFill>
                <a:latin typeface="Roboto"/>
              </a:rPr>
              <a:t>Scaling: Adjust image dimensions to normalize image sizes and improve computational efficiency</a:t>
            </a:r>
          </a:p>
          <a:p>
            <a:pPr>
              <a:lnSpc>
                <a:spcPts val="4770"/>
              </a:lnSpc>
            </a:pPr>
            <a:endParaRPr lang="en-US" sz="2715">
              <a:solidFill>
                <a:srgbClr val="FFFFFF"/>
              </a:solidFill>
              <a:latin typeface="Roboto"/>
            </a:endParaRPr>
          </a:p>
        </p:txBody>
      </p:sp>
      <p:sp>
        <p:nvSpPr>
          <p:cNvPr id="9" name="TextBox 9"/>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0" name="TextBox 10"/>
          <p:cNvSpPr txBox="1"/>
          <p:nvPr/>
        </p:nvSpPr>
        <p:spPr>
          <a:xfrm>
            <a:off x="10097980" y="238849"/>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 IMAGE ACQUISITION AND DATA PREPROCESSING</a:t>
            </a:r>
          </a:p>
          <a:p>
            <a:pPr algn="ctr">
              <a:lnSpc>
                <a:spcPts val="5460"/>
              </a:lnSpc>
            </a:pPr>
            <a:endParaRPr lang="en-US" sz="3300">
              <a:solidFill>
                <a:srgbClr val="FFFFFF"/>
              </a:solidFill>
              <a:latin typeface="Hagrid Heavy"/>
            </a:endParaRPr>
          </a:p>
        </p:txBody>
      </p:sp>
      <p:sp>
        <p:nvSpPr>
          <p:cNvPr id="11" name="Freeform 11"/>
          <p:cNvSpPr/>
          <p:nvPr/>
        </p:nvSpPr>
        <p:spPr>
          <a:xfrm>
            <a:off x="2812904" y="2992715"/>
            <a:ext cx="2857734" cy="7106176"/>
          </a:xfrm>
          <a:custGeom>
            <a:avLst/>
            <a:gdLst/>
            <a:ahLst/>
            <a:cxnLst/>
            <a:rect l="l" t="t" r="r" b="b"/>
            <a:pathLst>
              <a:path w="2857734" h="7106176">
                <a:moveTo>
                  <a:pt x="0" y="0"/>
                </a:moveTo>
                <a:lnTo>
                  <a:pt x="2857734" y="0"/>
                </a:lnTo>
                <a:lnTo>
                  <a:pt x="2857734" y="7106176"/>
                </a:lnTo>
                <a:lnTo>
                  <a:pt x="0" y="7106176"/>
                </a:lnTo>
                <a:lnTo>
                  <a:pt x="0" y="0"/>
                </a:lnTo>
                <a:close/>
              </a:path>
            </a:pathLst>
          </a:custGeom>
          <a:blipFill>
            <a:blip r:embed="rId4"/>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644508" y="6930695"/>
            <a:ext cx="5638554" cy="2951173"/>
          </a:xfrm>
          <a:custGeom>
            <a:avLst/>
            <a:gdLst/>
            <a:ahLst/>
            <a:cxnLst/>
            <a:rect l="l" t="t" r="r" b="b"/>
            <a:pathLst>
              <a:path w="5638554" h="2951173">
                <a:moveTo>
                  <a:pt x="0" y="0"/>
                </a:moveTo>
                <a:lnTo>
                  <a:pt x="5638554" y="0"/>
                </a:lnTo>
                <a:lnTo>
                  <a:pt x="5638554" y="2951173"/>
                </a:lnTo>
                <a:lnTo>
                  <a:pt x="0" y="2951173"/>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8574256" y="1896407"/>
            <a:ext cx="8984863" cy="5459167"/>
          </a:xfrm>
          <a:prstGeom prst="rect">
            <a:avLst/>
          </a:prstGeom>
        </p:spPr>
        <p:txBody>
          <a:bodyPr lIns="0" tIns="0" rIns="0" bIns="0" rtlCol="0" anchor="t">
            <a:spAutoFit/>
          </a:bodyPr>
          <a:lstStyle/>
          <a:p>
            <a:pPr marL="586177" lvl="1" indent="-293088" algn="just">
              <a:lnSpc>
                <a:spcPts val="4316"/>
              </a:lnSpc>
              <a:buFont typeface="Arial"/>
              <a:buChar char="•"/>
            </a:pPr>
            <a:r>
              <a:rPr lang="en-US" sz="2715">
                <a:solidFill>
                  <a:srgbClr val="FFFFFF"/>
                </a:solidFill>
                <a:latin typeface="Roboto"/>
              </a:rPr>
              <a:t>Blurring</a:t>
            </a:r>
          </a:p>
          <a:p>
            <a:pPr marL="1172353" lvl="2" indent="-390784">
              <a:lnSpc>
                <a:spcPts val="4316"/>
              </a:lnSpc>
              <a:buFont typeface="Arial"/>
              <a:buChar char="⚬"/>
            </a:pPr>
            <a:r>
              <a:rPr lang="en-US" sz="2715">
                <a:solidFill>
                  <a:srgbClr val="FFFFFF"/>
                </a:solidFill>
                <a:latin typeface="Roboto"/>
              </a:rPr>
              <a:t>Function used: blur(img, blur_type)</a:t>
            </a:r>
          </a:p>
          <a:p>
            <a:pPr marL="1172353" lvl="2" indent="-390784">
              <a:lnSpc>
                <a:spcPts val="4316"/>
              </a:lnSpc>
              <a:buFont typeface="Arial"/>
              <a:buChar char="⚬"/>
            </a:pPr>
            <a:r>
              <a:rPr lang="en-US" sz="2715">
                <a:solidFill>
                  <a:srgbClr val="FFFFFF"/>
                </a:solidFill>
                <a:latin typeface="Roboto"/>
              </a:rPr>
              <a:t>Purpose: Simulate the effect of out-of-focus images and account for different imaging conditions</a:t>
            </a:r>
          </a:p>
          <a:p>
            <a:pPr marL="1172353" lvl="2" indent="-390784">
              <a:lnSpc>
                <a:spcPts val="4316"/>
              </a:lnSpc>
              <a:buFont typeface="Arial"/>
              <a:buChar char="⚬"/>
            </a:pPr>
            <a:r>
              <a:rPr lang="en-US" sz="2715">
                <a:solidFill>
                  <a:srgbClr val="FFFFFF"/>
                </a:solidFill>
                <a:latin typeface="Roboto"/>
              </a:rPr>
              <a:t>Blurring techniques: Average, Gaussian, Median, and Bilateral</a:t>
            </a:r>
          </a:p>
          <a:p>
            <a:pPr marL="1172353" lvl="2" indent="-390784">
              <a:lnSpc>
                <a:spcPts val="4316"/>
              </a:lnSpc>
              <a:buFont typeface="Arial"/>
              <a:buChar char="⚬"/>
            </a:pPr>
            <a:r>
              <a:rPr lang="en-US" sz="2715">
                <a:solidFill>
                  <a:srgbClr val="FFFFFF"/>
                </a:solidFill>
                <a:latin typeface="Roboto"/>
              </a:rPr>
              <a:t>Helps improve classifier performance by handling varying degrees of image sharpness</a:t>
            </a:r>
          </a:p>
          <a:p>
            <a:pPr>
              <a:lnSpc>
                <a:spcPts val="4770"/>
              </a:lnSpc>
            </a:pPr>
            <a:endParaRPr lang="en-US" sz="2715">
              <a:solidFill>
                <a:srgbClr val="FFFFFF"/>
              </a:solidFill>
              <a:latin typeface="Roboto"/>
            </a:endParaRP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97980" y="238849"/>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IMAGE ACQUISITION AND DATA PREPROCESSING</a:t>
            </a:r>
          </a:p>
          <a:p>
            <a:pPr algn="ctr">
              <a:lnSpc>
                <a:spcPts val="5460"/>
              </a:lnSpc>
            </a:pPr>
            <a:endParaRPr lang="en-US" sz="3300">
              <a:solidFill>
                <a:srgbClr val="FFFFFF"/>
              </a:solidFill>
              <a:latin typeface="Hagrid Heavy"/>
            </a:endParaRPr>
          </a:p>
        </p:txBody>
      </p:sp>
      <p:sp>
        <p:nvSpPr>
          <p:cNvPr id="10" name="Freeform 10"/>
          <p:cNvSpPr/>
          <p:nvPr/>
        </p:nvSpPr>
        <p:spPr>
          <a:xfrm>
            <a:off x="2812904" y="2992715"/>
            <a:ext cx="2857734" cy="7106176"/>
          </a:xfrm>
          <a:custGeom>
            <a:avLst/>
            <a:gdLst/>
            <a:ahLst/>
            <a:cxnLst/>
            <a:rect l="l" t="t" r="r" b="b"/>
            <a:pathLst>
              <a:path w="2857734" h="7106176">
                <a:moveTo>
                  <a:pt x="0" y="0"/>
                </a:moveTo>
                <a:lnTo>
                  <a:pt x="2857734" y="0"/>
                </a:lnTo>
                <a:lnTo>
                  <a:pt x="2857734" y="7106176"/>
                </a:lnTo>
                <a:lnTo>
                  <a:pt x="0" y="7106176"/>
                </a:lnTo>
                <a:lnTo>
                  <a:pt x="0" y="0"/>
                </a:lnTo>
                <a:close/>
              </a:path>
            </a:pathLst>
          </a:custGeom>
          <a:blipFill>
            <a:blip r:embed="rId3"/>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463865" y="2992715"/>
            <a:ext cx="2860835" cy="7109676"/>
          </a:xfrm>
          <a:custGeom>
            <a:avLst/>
            <a:gdLst/>
            <a:ahLst/>
            <a:cxnLst/>
            <a:rect l="l" t="t" r="r" b="b"/>
            <a:pathLst>
              <a:path w="2860835" h="7109676">
                <a:moveTo>
                  <a:pt x="0" y="0"/>
                </a:moveTo>
                <a:lnTo>
                  <a:pt x="2860835" y="0"/>
                </a:lnTo>
                <a:lnTo>
                  <a:pt x="2860835" y="7109676"/>
                </a:lnTo>
                <a:lnTo>
                  <a:pt x="0" y="7109676"/>
                </a:lnTo>
                <a:lnTo>
                  <a:pt x="0" y="0"/>
                </a:lnTo>
                <a:close/>
              </a:path>
            </a:pathLst>
          </a:custGeom>
          <a:blipFill>
            <a:blip r:embed="rId2"/>
            <a:stretch>
              <a:fillRect/>
            </a:stretch>
          </a:blipFill>
        </p:spPr>
      </p:sp>
      <p:sp>
        <p:nvSpPr>
          <p:cNvPr id="6" name="Freeform 6"/>
          <p:cNvSpPr/>
          <p:nvPr/>
        </p:nvSpPr>
        <p:spPr>
          <a:xfrm>
            <a:off x="10711031" y="7044250"/>
            <a:ext cx="5795126" cy="2807014"/>
          </a:xfrm>
          <a:custGeom>
            <a:avLst/>
            <a:gdLst/>
            <a:ahLst/>
            <a:cxnLst/>
            <a:rect l="l" t="t" r="r" b="b"/>
            <a:pathLst>
              <a:path w="5795126" h="2807014">
                <a:moveTo>
                  <a:pt x="0" y="0"/>
                </a:moveTo>
                <a:lnTo>
                  <a:pt x="5795126" y="0"/>
                </a:lnTo>
                <a:lnTo>
                  <a:pt x="5795126" y="2807015"/>
                </a:lnTo>
                <a:lnTo>
                  <a:pt x="0" y="2807015"/>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8" name="TextBox 8"/>
          <p:cNvSpPr txBox="1"/>
          <p:nvPr/>
        </p:nvSpPr>
        <p:spPr>
          <a:xfrm>
            <a:off x="8574256" y="1896407"/>
            <a:ext cx="8984863" cy="5459167"/>
          </a:xfrm>
          <a:prstGeom prst="rect">
            <a:avLst/>
          </a:prstGeom>
        </p:spPr>
        <p:txBody>
          <a:bodyPr lIns="0" tIns="0" rIns="0" bIns="0" rtlCol="0" anchor="t">
            <a:spAutoFit/>
          </a:bodyPr>
          <a:lstStyle/>
          <a:p>
            <a:pPr marL="586177" lvl="1" indent="-293088" algn="just">
              <a:lnSpc>
                <a:spcPts val="4316"/>
              </a:lnSpc>
              <a:buFont typeface="Arial"/>
              <a:buChar char="•"/>
            </a:pPr>
            <a:r>
              <a:rPr lang="en-US" sz="2715">
                <a:solidFill>
                  <a:srgbClr val="FFFFFF"/>
                </a:solidFill>
                <a:latin typeface="Roboto"/>
              </a:rPr>
              <a:t> Lighting Adjustment</a:t>
            </a:r>
          </a:p>
          <a:p>
            <a:pPr marL="1172353" lvl="2" indent="-390784">
              <a:lnSpc>
                <a:spcPts val="4316"/>
              </a:lnSpc>
              <a:buFont typeface="Arial"/>
              <a:buChar char="⚬"/>
            </a:pPr>
            <a:r>
              <a:rPr lang="en-US" sz="2715">
                <a:solidFill>
                  <a:srgbClr val="FFFFFF"/>
                </a:solidFill>
                <a:latin typeface="Roboto"/>
              </a:rPr>
              <a:t>Function used: lighting(img, lighting_type)</a:t>
            </a:r>
          </a:p>
          <a:p>
            <a:pPr marL="1172353" lvl="2" indent="-390784">
              <a:lnSpc>
                <a:spcPts val="4316"/>
              </a:lnSpc>
              <a:buFont typeface="Arial"/>
              <a:buChar char="⚬"/>
            </a:pPr>
            <a:r>
              <a:rPr lang="en-US" sz="2715">
                <a:solidFill>
                  <a:srgbClr val="FFFFFF"/>
                </a:solidFill>
                <a:latin typeface="Roboto"/>
              </a:rPr>
              <a:t>Purpose: Adapt to different lighting conditions and address illumination variations in input images</a:t>
            </a:r>
          </a:p>
          <a:p>
            <a:pPr marL="1172353" lvl="2" indent="-390784">
              <a:lnSpc>
                <a:spcPts val="4316"/>
              </a:lnSpc>
              <a:buFont typeface="Arial"/>
              <a:buChar char="⚬"/>
            </a:pPr>
            <a:r>
              <a:rPr lang="en-US" sz="2715">
                <a:solidFill>
                  <a:srgbClr val="FFFFFF"/>
                </a:solidFill>
                <a:latin typeface="Roboto"/>
              </a:rPr>
              <a:t>Lighting adjustments: Brightness, Contrast, Gamma Correction, Histogram Equalization</a:t>
            </a:r>
          </a:p>
          <a:p>
            <a:pPr marL="1172353" lvl="2" indent="-390784">
              <a:lnSpc>
                <a:spcPts val="4316"/>
              </a:lnSpc>
              <a:buFont typeface="Arial"/>
              <a:buChar char="⚬"/>
            </a:pPr>
            <a:r>
              <a:rPr lang="en-US" sz="2715">
                <a:solidFill>
                  <a:srgbClr val="FFFFFF"/>
                </a:solidFill>
                <a:latin typeface="Roboto"/>
              </a:rPr>
              <a:t>Increases model robustness by handling diverse lighting scenarios encountered in real-world applications</a:t>
            </a:r>
          </a:p>
          <a:p>
            <a:pPr>
              <a:lnSpc>
                <a:spcPts val="4770"/>
              </a:lnSpc>
            </a:pPr>
            <a:endParaRPr lang="en-US" sz="2715">
              <a:solidFill>
                <a:srgbClr val="FFFFFF"/>
              </a:solidFill>
              <a:latin typeface="Roboto"/>
            </a:endParaRPr>
          </a:p>
        </p:txBody>
      </p:sp>
      <p:sp>
        <p:nvSpPr>
          <p:cNvPr id="9" name="TextBox 9"/>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0" name="TextBox 10"/>
          <p:cNvSpPr txBox="1"/>
          <p:nvPr/>
        </p:nvSpPr>
        <p:spPr>
          <a:xfrm>
            <a:off x="10097980" y="238849"/>
            <a:ext cx="6731610" cy="1832608"/>
          </a:xfrm>
          <a:prstGeom prst="rect">
            <a:avLst/>
          </a:prstGeom>
        </p:spPr>
        <p:txBody>
          <a:bodyPr lIns="0" tIns="0" rIns="0" bIns="0" rtlCol="0" anchor="t">
            <a:spAutoFit/>
          </a:bodyPr>
          <a:lstStyle/>
          <a:p>
            <a:pPr>
              <a:lnSpc>
                <a:spcPts val="4620"/>
              </a:lnSpc>
            </a:pPr>
            <a:r>
              <a:rPr lang="en-US" sz="3300">
                <a:solidFill>
                  <a:srgbClr val="FFFFFF"/>
                </a:solidFill>
                <a:latin typeface="Hagrid Heavy"/>
              </a:rPr>
              <a:t> IMAGE ACQUISITION AND DATA PREPROCESSING</a:t>
            </a:r>
          </a:p>
          <a:p>
            <a:pPr algn="ctr">
              <a:lnSpc>
                <a:spcPts val="5460"/>
              </a:lnSpc>
            </a:pPr>
            <a:endParaRPr lang="en-US" sz="3300">
              <a:solidFill>
                <a:srgbClr val="FFFFFF"/>
              </a:solidFill>
              <a:latin typeface="Hagrid Heav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1156" cy="7164417"/>
          </a:xfrm>
          <a:custGeom>
            <a:avLst/>
            <a:gdLst/>
            <a:ahLst/>
            <a:cxnLst/>
            <a:rect l="l" t="t" r="r" b="b"/>
            <a:pathLst>
              <a:path w="2881156" h="7164417">
                <a:moveTo>
                  <a:pt x="0" y="0"/>
                </a:moveTo>
                <a:lnTo>
                  <a:pt x="2881155" y="0"/>
                </a:lnTo>
                <a:lnTo>
                  <a:pt x="2881155" y="7164417"/>
                </a:lnTo>
                <a:lnTo>
                  <a:pt x="0" y="7164417"/>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8574256" y="1839257"/>
            <a:ext cx="9221704" cy="6906209"/>
          </a:xfrm>
          <a:prstGeom prst="rect">
            <a:avLst/>
          </a:prstGeom>
        </p:spPr>
        <p:txBody>
          <a:bodyPr lIns="0" tIns="0" rIns="0" bIns="0" rtlCol="0" anchor="t">
            <a:spAutoFit/>
          </a:bodyPr>
          <a:lstStyle/>
          <a:p>
            <a:pPr marL="601628" lvl="1" indent="-300814" algn="just">
              <a:lnSpc>
                <a:spcPts val="4960"/>
              </a:lnSpc>
              <a:buFont typeface="Arial"/>
              <a:buChar char="•"/>
            </a:pPr>
            <a:r>
              <a:rPr lang="en-US" sz="2786">
                <a:solidFill>
                  <a:srgbClr val="FFFFFF"/>
                </a:solidFill>
                <a:latin typeface="Roboto"/>
              </a:rPr>
              <a:t>Third stage of the currency recognition model for visually impaired people</a:t>
            </a:r>
          </a:p>
          <a:p>
            <a:pPr marL="601628" lvl="1" indent="-300814" algn="just">
              <a:lnSpc>
                <a:spcPts val="4960"/>
              </a:lnSpc>
              <a:buFont typeface="Arial"/>
              <a:buChar char="•"/>
            </a:pPr>
            <a:r>
              <a:rPr lang="en-US" sz="2786">
                <a:solidFill>
                  <a:srgbClr val="FFFFFF"/>
                </a:solidFill>
                <a:latin typeface="Roboto"/>
              </a:rPr>
              <a:t>Importance of generating a comprehensive feature vector to represent currency images</a:t>
            </a:r>
          </a:p>
          <a:p>
            <a:pPr marL="601628" lvl="1" indent="-300814" algn="just">
              <a:lnSpc>
                <a:spcPts val="4960"/>
              </a:lnSpc>
              <a:buFont typeface="Arial"/>
              <a:buChar char="•"/>
            </a:pPr>
            <a:r>
              <a:rPr lang="en-US" sz="2786">
                <a:solidFill>
                  <a:srgbClr val="FFFFFF"/>
                </a:solidFill>
                <a:latin typeface="Roboto"/>
              </a:rPr>
              <a:t>Combine histogram, texture, and ORB features to create a comprehensive feature vector</a:t>
            </a:r>
          </a:p>
          <a:p>
            <a:pPr marL="601628" lvl="1" indent="-300814" algn="just">
              <a:lnSpc>
                <a:spcPts val="4960"/>
              </a:lnSpc>
              <a:buFont typeface="Arial"/>
              <a:buChar char="•"/>
            </a:pPr>
            <a:r>
              <a:rPr lang="en-US" sz="2786">
                <a:solidFill>
                  <a:srgbClr val="FFFFFF"/>
                </a:solidFill>
                <a:latin typeface="Roboto"/>
              </a:rPr>
              <a:t>Utilize feature vector as input for the k-Nearest Neighbors (kNN) algorithm during classification</a:t>
            </a:r>
          </a:p>
          <a:p>
            <a:pPr marL="601628" lvl="1" indent="-300814" algn="just">
              <a:lnSpc>
                <a:spcPts val="4960"/>
              </a:lnSpc>
              <a:buFont typeface="Arial"/>
              <a:buChar char="•"/>
            </a:pPr>
            <a:r>
              <a:rPr lang="en-US" sz="2786">
                <a:solidFill>
                  <a:srgbClr val="FFFFFF"/>
                </a:solidFill>
                <a:latin typeface="Roboto"/>
              </a:rPr>
              <a:t>Objective: Accurately classify different currency denominations using extracted features</a:t>
            </a:r>
          </a:p>
          <a:p>
            <a:pPr>
              <a:lnSpc>
                <a:spcPts val="5480"/>
              </a:lnSpc>
            </a:pPr>
            <a:endParaRPr lang="en-US" sz="2786">
              <a:solidFill>
                <a:srgbClr val="FFFFFF"/>
              </a:solidFill>
              <a:latin typeface="Roboto"/>
            </a:endParaRP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77966" y="750106"/>
            <a:ext cx="6731610" cy="1251583"/>
          </a:xfrm>
          <a:prstGeom prst="rect">
            <a:avLst/>
          </a:prstGeom>
        </p:spPr>
        <p:txBody>
          <a:bodyPr lIns="0" tIns="0" rIns="0" bIns="0" rtlCol="0" anchor="t">
            <a:spAutoFit/>
          </a:bodyPr>
          <a:lstStyle/>
          <a:p>
            <a:pPr>
              <a:lnSpc>
                <a:spcPts val="4620"/>
              </a:lnSpc>
            </a:pPr>
            <a:r>
              <a:rPr lang="en-US" sz="3300">
                <a:solidFill>
                  <a:srgbClr val="FFFFFF"/>
                </a:solidFill>
                <a:latin typeface="Hagrid Heavy"/>
              </a:rPr>
              <a:t> FEATURE EXTRACTION</a:t>
            </a:r>
          </a:p>
          <a:p>
            <a:pPr algn="ctr">
              <a:lnSpc>
                <a:spcPts val="5460"/>
              </a:lnSpc>
            </a:pPr>
            <a:endParaRPr lang="en-US" sz="3300">
              <a:solidFill>
                <a:srgbClr val="FFFFFF"/>
              </a:solidFill>
              <a:latin typeface="Hagrid Heav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2892" y="3282660"/>
            <a:ext cx="5417731" cy="1452035"/>
            <a:chOff x="0" y="0"/>
            <a:chExt cx="1692303" cy="453563"/>
          </a:xfrm>
        </p:grpSpPr>
        <p:sp>
          <p:nvSpPr>
            <p:cNvPr id="3" name="Freeform 3"/>
            <p:cNvSpPr/>
            <p:nvPr/>
          </p:nvSpPr>
          <p:spPr>
            <a:xfrm>
              <a:off x="0" y="0"/>
              <a:ext cx="1692303" cy="453563"/>
            </a:xfrm>
            <a:custGeom>
              <a:avLst/>
              <a:gdLst/>
              <a:ahLst/>
              <a:cxnLst/>
              <a:rect l="l" t="t" r="r" b="b"/>
              <a:pathLst>
                <a:path w="1692303" h="453563">
                  <a:moveTo>
                    <a:pt x="0" y="0"/>
                  </a:moveTo>
                  <a:lnTo>
                    <a:pt x="1692303" y="0"/>
                  </a:lnTo>
                  <a:lnTo>
                    <a:pt x="1692303" y="453563"/>
                  </a:lnTo>
                  <a:lnTo>
                    <a:pt x="0" y="453563"/>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4508" y="7467326"/>
            <a:ext cx="5421923" cy="1394842"/>
            <a:chOff x="0" y="0"/>
            <a:chExt cx="1692303" cy="435361"/>
          </a:xfrm>
        </p:grpSpPr>
        <p:sp>
          <p:nvSpPr>
            <p:cNvPr id="6" name="Freeform 6"/>
            <p:cNvSpPr/>
            <p:nvPr/>
          </p:nvSpPr>
          <p:spPr>
            <a:xfrm>
              <a:off x="0" y="0"/>
              <a:ext cx="1692303" cy="435361"/>
            </a:xfrm>
            <a:custGeom>
              <a:avLst/>
              <a:gdLst/>
              <a:ahLst/>
              <a:cxnLst/>
              <a:rect l="l" t="t" r="r" b="b"/>
              <a:pathLst>
                <a:path w="1692303" h="435361">
                  <a:moveTo>
                    <a:pt x="0" y="0"/>
                  </a:moveTo>
                  <a:lnTo>
                    <a:pt x="1692303" y="0"/>
                  </a:lnTo>
                  <a:lnTo>
                    <a:pt x="1692303" y="435361"/>
                  </a:lnTo>
                  <a:lnTo>
                    <a:pt x="0" y="435361"/>
                  </a:lnTo>
                  <a:close/>
                </a:path>
              </a:pathLst>
            </a:custGeom>
            <a:solidFill>
              <a:srgbClr val="106CB5"/>
            </a:solidFill>
            <a:ln>
              <a:noFill/>
            </a:ln>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6710897" y="3282660"/>
            <a:ext cx="5421923" cy="1452035"/>
            <a:chOff x="0" y="0"/>
            <a:chExt cx="1692303" cy="453213"/>
          </a:xfrm>
        </p:grpSpPr>
        <p:sp>
          <p:nvSpPr>
            <p:cNvPr id="9" name="Freeform 9"/>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000000">
                <a:alpha val="0"/>
              </a:srgbClr>
            </a:solidFill>
            <a:ln w="38100">
              <a:solidFill>
                <a:srgbClr val="106CB5"/>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706705" y="7467326"/>
            <a:ext cx="5421923" cy="1394842"/>
            <a:chOff x="0" y="0"/>
            <a:chExt cx="1692303" cy="435361"/>
          </a:xfrm>
        </p:grpSpPr>
        <p:sp>
          <p:nvSpPr>
            <p:cNvPr id="12" name="Freeform 12"/>
            <p:cNvSpPr/>
            <p:nvPr/>
          </p:nvSpPr>
          <p:spPr>
            <a:xfrm>
              <a:off x="0" y="0"/>
              <a:ext cx="1692303" cy="435361"/>
            </a:xfrm>
            <a:custGeom>
              <a:avLst/>
              <a:gdLst/>
              <a:ahLst/>
              <a:cxnLst/>
              <a:rect l="l" t="t" r="r" b="b"/>
              <a:pathLst>
                <a:path w="1692303" h="435361">
                  <a:moveTo>
                    <a:pt x="0" y="0"/>
                  </a:moveTo>
                  <a:lnTo>
                    <a:pt x="1692303" y="0"/>
                  </a:lnTo>
                  <a:lnTo>
                    <a:pt x="1692303" y="435361"/>
                  </a:lnTo>
                  <a:lnTo>
                    <a:pt x="0" y="435361"/>
                  </a:lnTo>
                  <a:close/>
                </a:path>
              </a:pathLst>
            </a:custGeom>
            <a:solidFill>
              <a:srgbClr val="000000">
                <a:alpha val="0"/>
              </a:srgbClr>
            </a:solidFill>
            <a:ln w="38100">
              <a:solidFill>
                <a:srgbClr val="106CB5"/>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390016" y="3282660"/>
            <a:ext cx="5421923" cy="1437289"/>
            <a:chOff x="0" y="0"/>
            <a:chExt cx="1692303" cy="448610"/>
          </a:xfrm>
        </p:grpSpPr>
        <p:sp>
          <p:nvSpPr>
            <p:cNvPr id="15" name="Freeform 15"/>
            <p:cNvSpPr/>
            <p:nvPr/>
          </p:nvSpPr>
          <p:spPr>
            <a:xfrm>
              <a:off x="0" y="0"/>
              <a:ext cx="1692303" cy="448610"/>
            </a:xfrm>
            <a:custGeom>
              <a:avLst/>
              <a:gdLst/>
              <a:ahLst/>
              <a:cxnLst/>
              <a:rect l="l" t="t" r="r" b="b"/>
              <a:pathLst>
                <a:path w="1692303" h="448610">
                  <a:moveTo>
                    <a:pt x="0" y="0"/>
                  </a:moveTo>
                  <a:lnTo>
                    <a:pt x="1692303" y="0"/>
                  </a:lnTo>
                  <a:lnTo>
                    <a:pt x="1692303" y="448610"/>
                  </a:lnTo>
                  <a:lnTo>
                    <a:pt x="0" y="448610"/>
                  </a:lnTo>
                  <a:close/>
                </a:path>
              </a:pathLst>
            </a:custGeom>
            <a:solidFill>
              <a:srgbClr val="106CB5"/>
            </a:solidFill>
            <a:ln>
              <a:noFill/>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2390016" y="7488756"/>
            <a:ext cx="5421923" cy="1394842"/>
            <a:chOff x="0" y="0"/>
            <a:chExt cx="1692303" cy="435361"/>
          </a:xfrm>
        </p:grpSpPr>
        <p:sp>
          <p:nvSpPr>
            <p:cNvPr id="18" name="Freeform 18"/>
            <p:cNvSpPr/>
            <p:nvPr/>
          </p:nvSpPr>
          <p:spPr>
            <a:xfrm>
              <a:off x="0" y="0"/>
              <a:ext cx="1692303" cy="435361"/>
            </a:xfrm>
            <a:custGeom>
              <a:avLst/>
              <a:gdLst/>
              <a:ahLst/>
              <a:cxnLst/>
              <a:rect l="l" t="t" r="r" b="b"/>
              <a:pathLst>
                <a:path w="1692303" h="435361">
                  <a:moveTo>
                    <a:pt x="0" y="0"/>
                  </a:moveTo>
                  <a:lnTo>
                    <a:pt x="1692303" y="0"/>
                  </a:lnTo>
                  <a:lnTo>
                    <a:pt x="1692303" y="435361"/>
                  </a:lnTo>
                  <a:lnTo>
                    <a:pt x="0" y="435361"/>
                  </a:lnTo>
                  <a:close/>
                </a:path>
              </a:pathLst>
            </a:custGeom>
            <a:solidFill>
              <a:srgbClr val="106CB5"/>
            </a:solidFill>
            <a:ln>
              <a:noFill/>
            </a:ln>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6710897" y="5412387"/>
            <a:ext cx="5421923" cy="1452035"/>
            <a:chOff x="0" y="0"/>
            <a:chExt cx="1692303" cy="453213"/>
          </a:xfrm>
        </p:grpSpPr>
        <p:sp>
          <p:nvSpPr>
            <p:cNvPr id="21" name="Freeform 21"/>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106CB5"/>
            </a:solidFill>
            <a:ln>
              <a:noFill/>
            </a:ln>
          </p:spPr>
        </p:sp>
        <p:sp>
          <p:nvSpPr>
            <p:cNvPr id="22" name="TextBox 22"/>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2390016" y="5412387"/>
            <a:ext cx="5421923" cy="1452035"/>
            <a:chOff x="0" y="0"/>
            <a:chExt cx="1692303" cy="453213"/>
          </a:xfrm>
        </p:grpSpPr>
        <p:sp>
          <p:nvSpPr>
            <p:cNvPr id="24" name="Freeform 24"/>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000000">
                <a:alpha val="0"/>
              </a:srgbClr>
            </a:solidFill>
            <a:ln w="38100">
              <a:solidFill>
                <a:srgbClr val="106CB5"/>
              </a:solidFill>
            </a:ln>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1024508" y="5401912"/>
            <a:ext cx="5421923" cy="1452035"/>
            <a:chOff x="0" y="0"/>
            <a:chExt cx="1692303" cy="453213"/>
          </a:xfrm>
        </p:grpSpPr>
        <p:sp>
          <p:nvSpPr>
            <p:cNvPr id="27" name="Freeform 27"/>
            <p:cNvSpPr/>
            <p:nvPr/>
          </p:nvSpPr>
          <p:spPr>
            <a:xfrm>
              <a:off x="0" y="0"/>
              <a:ext cx="1692303" cy="453213"/>
            </a:xfrm>
            <a:custGeom>
              <a:avLst/>
              <a:gdLst/>
              <a:ahLst/>
              <a:cxnLst/>
              <a:rect l="l" t="t" r="r" b="b"/>
              <a:pathLst>
                <a:path w="1692303" h="453213">
                  <a:moveTo>
                    <a:pt x="0" y="0"/>
                  </a:moveTo>
                  <a:lnTo>
                    <a:pt x="1692303" y="0"/>
                  </a:lnTo>
                  <a:lnTo>
                    <a:pt x="1692303" y="453213"/>
                  </a:lnTo>
                  <a:lnTo>
                    <a:pt x="0" y="453213"/>
                  </a:lnTo>
                  <a:close/>
                </a:path>
              </a:pathLst>
            </a:custGeom>
            <a:solidFill>
              <a:srgbClr val="000000">
                <a:alpha val="0"/>
              </a:srgbClr>
            </a:solidFill>
            <a:ln w="38100">
              <a:solidFill>
                <a:srgbClr val="106CB5"/>
              </a:solidFill>
            </a:ln>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290991" y="3556559"/>
            <a:ext cx="904238" cy="904238"/>
          </a:xfrm>
          <a:custGeom>
            <a:avLst/>
            <a:gdLst/>
            <a:ahLst/>
            <a:cxnLst/>
            <a:rect l="l" t="t" r="r" b="b"/>
            <a:pathLst>
              <a:path w="904238" h="904238">
                <a:moveTo>
                  <a:pt x="0" y="0"/>
                </a:moveTo>
                <a:lnTo>
                  <a:pt x="904238" y="0"/>
                </a:lnTo>
                <a:lnTo>
                  <a:pt x="904238" y="904238"/>
                </a:lnTo>
                <a:lnTo>
                  <a:pt x="0" y="9042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TextBox 30"/>
          <p:cNvSpPr txBox="1"/>
          <p:nvPr/>
        </p:nvSpPr>
        <p:spPr>
          <a:xfrm>
            <a:off x="1537122" y="3740192"/>
            <a:ext cx="3957127" cy="470296"/>
          </a:xfrm>
          <a:prstGeom prst="rect">
            <a:avLst/>
          </a:prstGeom>
        </p:spPr>
        <p:txBody>
          <a:bodyPr lIns="0" tIns="0" rIns="0" bIns="0" rtlCol="0" anchor="t">
            <a:spAutoFit/>
          </a:bodyPr>
          <a:lstStyle/>
          <a:p>
            <a:pPr algn="ctr">
              <a:lnSpc>
                <a:spcPts val="3730"/>
              </a:lnSpc>
            </a:pPr>
            <a:r>
              <a:rPr lang="en-US" sz="2664">
                <a:solidFill>
                  <a:srgbClr val="FFFFFF"/>
                </a:solidFill>
                <a:latin typeface="Hagrid Heavy"/>
              </a:rPr>
              <a:t>1        INTRODUCTION</a:t>
            </a:r>
          </a:p>
        </p:txBody>
      </p:sp>
      <p:sp>
        <p:nvSpPr>
          <p:cNvPr id="31" name="TextBox 31"/>
          <p:cNvSpPr txBox="1"/>
          <p:nvPr/>
        </p:nvSpPr>
        <p:spPr>
          <a:xfrm>
            <a:off x="1980883" y="7929446"/>
            <a:ext cx="3509174" cy="415081"/>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LIMITATIONS</a:t>
            </a:r>
          </a:p>
        </p:txBody>
      </p:sp>
      <p:sp>
        <p:nvSpPr>
          <p:cNvPr id="32" name="TextBox 32"/>
          <p:cNvSpPr txBox="1"/>
          <p:nvPr/>
        </p:nvSpPr>
        <p:spPr>
          <a:xfrm>
            <a:off x="7844071" y="3796112"/>
            <a:ext cx="4292942" cy="410809"/>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LITERATURE REVIEW</a:t>
            </a:r>
          </a:p>
        </p:txBody>
      </p:sp>
      <p:sp>
        <p:nvSpPr>
          <p:cNvPr id="33" name="TextBox 33"/>
          <p:cNvSpPr txBox="1"/>
          <p:nvPr/>
        </p:nvSpPr>
        <p:spPr>
          <a:xfrm>
            <a:off x="7271196" y="7914700"/>
            <a:ext cx="4292942" cy="410809"/>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FUTURE WORK</a:t>
            </a:r>
          </a:p>
        </p:txBody>
      </p:sp>
      <p:sp>
        <p:nvSpPr>
          <p:cNvPr id="34" name="TextBox 34"/>
          <p:cNvSpPr txBox="1"/>
          <p:nvPr/>
        </p:nvSpPr>
        <p:spPr>
          <a:xfrm>
            <a:off x="13350583" y="3772562"/>
            <a:ext cx="4292942" cy="415081"/>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      PROBLEM STATEMENT</a:t>
            </a:r>
          </a:p>
        </p:txBody>
      </p:sp>
      <p:sp>
        <p:nvSpPr>
          <p:cNvPr id="35" name="TextBox 35"/>
          <p:cNvSpPr txBox="1"/>
          <p:nvPr/>
        </p:nvSpPr>
        <p:spPr>
          <a:xfrm>
            <a:off x="12950315" y="7915365"/>
            <a:ext cx="4292942" cy="415081"/>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CONCLUSION</a:t>
            </a:r>
          </a:p>
        </p:txBody>
      </p:sp>
      <p:sp>
        <p:nvSpPr>
          <p:cNvPr id="36" name="TextBox 36"/>
          <p:cNvSpPr txBox="1"/>
          <p:nvPr/>
        </p:nvSpPr>
        <p:spPr>
          <a:xfrm>
            <a:off x="7667272" y="5682843"/>
            <a:ext cx="3509174" cy="833024"/>
          </a:xfrm>
          <a:prstGeom prst="rect">
            <a:avLst/>
          </a:prstGeom>
        </p:spPr>
        <p:txBody>
          <a:bodyPr lIns="0" tIns="0" rIns="0" bIns="0" rtlCol="0" anchor="t">
            <a:spAutoFit/>
          </a:bodyPr>
          <a:lstStyle/>
          <a:p>
            <a:pPr algn="ctr">
              <a:lnSpc>
                <a:spcPts val="3307"/>
              </a:lnSpc>
            </a:pPr>
            <a:r>
              <a:rPr lang="en-US" sz="2362">
                <a:solidFill>
                  <a:srgbClr val="FFFFFF"/>
                </a:solidFill>
                <a:latin typeface="Hagrid Heavy"/>
              </a:rPr>
              <a:t>MODULAR DECOMPOSITION</a:t>
            </a:r>
          </a:p>
        </p:txBody>
      </p:sp>
      <p:sp>
        <p:nvSpPr>
          <p:cNvPr id="37" name="TextBox 37"/>
          <p:cNvSpPr txBox="1"/>
          <p:nvPr/>
        </p:nvSpPr>
        <p:spPr>
          <a:xfrm>
            <a:off x="13346391" y="5691386"/>
            <a:ext cx="3509174" cy="824480"/>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SYSTEM TESTING AND VERIFICATION</a:t>
            </a:r>
          </a:p>
        </p:txBody>
      </p:sp>
      <p:sp>
        <p:nvSpPr>
          <p:cNvPr id="38" name="TextBox 38"/>
          <p:cNvSpPr txBox="1"/>
          <p:nvPr/>
        </p:nvSpPr>
        <p:spPr>
          <a:xfrm>
            <a:off x="4479826" y="1179476"/>
            <a:ext cx="9328348" cy="1450981"/>
          </a:xfrm>
          <a:prstGeom prst="rect">
            <a:avLst/>
          </a:prstGeom>
        </p:spPr>
        <p:txBody>
          <a:bodyPr lIns="0" tIns="0" rIns="0" bIns="0" rtlCol="0" anchor="t">
            <a:spAutoFit/>
          </a:bodyPr>
          <a:lstStyle/>
          <a:p>
            <a:pPr algn="ctr">
              <a:lnSpc>
                <a:spcPts val="11899"/>
              </a:lnSpc>
            </a:pPr>
            <a:r>
              <a:rPr lang="en-US" sz="8499">
                <a:solidFill>
                  <a:srgbClr val="343F56"/>
                </a:solidFill>
                <a:latin typeface="Hagrid Heavy"/>
              </a:rPr>
              <a:t>OUTLINE</a:t>
            </a:r>
          </a:p>
        </p:txBody>
      </p:sp>
      <p:sp>
        <p:nvSpPr>
          <p:cNvPr id="39" name="TextBox 39"/>
          <p:cNvSpPr txBox="1"/>
          <p:nvPr/>
        </p:nvSpPr>
        <p:spPr>
          <a:xfrm>
            <a:off x="6993402" y="799919"/>
            <a:ext cx="4301196" cy="391794"/>
          </a:xfrm>
          <a:prstGeom prst="rect">
            <a:avLst/>
          </a:prstGeom>
        </p:spPr>
        <p:txBody>
          <a:bodyPr lIns="0" tIns="0" rIns="0" bIns="0" rtlCol="0" anchor="t">
            <a:spAutoFit/>
          </a:bodyPr>
          <a:lstStyle/>
          <a:p>
            <a:pPr algn="ctr">
              <a:lnSpc>
                <a:spcPts val="3080"/>
              </a:lnSpc>
            </a:pPr>
            <a:r>
              <a:rPr lang="en-US" sz="2200">
                <a:solidFill>
                  <a:srgbClr val="343F56"/>
                </a:solidFill>
                <a:latin typeface="Hagrid Bold"/>
              </a:rPr>
              <a:t>THESIS DEFENSE</a:t>
            </a:r>
          </a:p>
        </p:txBody>
      </p:sp>
      <p:sp>
        <p:nvSpPr>
          <p:cNvPr id="40" name="TextBox 40"/>
          <p:cNvSpPr txBox="1"/>
          <p:nvPr/>
        </p:nvSpPr>
        <p:spPr>
          <a:xfrm>
            <a:off x="2421185" y="5697589"/>
            <a:ext cx="3509174" cy="824480"/>
          </a:xfrm>
          <a:prstGeom prst="rect">
            <a:avLst/>
          </a:prstGeom>
        </p:spPr>
        <p:txBody>
          <a:bodyPr lIns="0" tIns="0" rIns="0" bIns="0" rtlCol="0" anchor="t">
            <a:spAutoFit/>
          </a:bodyPr>
          <a:lstStyle/>
          <a:p>
            <a:pPr algn="ctr">
              <a:lnSpc>
                <a:spcPts val="3307"/>
              </a:lnSpc>
            </a:pPr>
            <a:r>
              <a:rPr lang="en-US" sz="2362">
                <a:solidFill>
                  <a:srgbClr val="343F56"/>
                </a:solidFill>
                <a:latin typeface="Hagrid Heavy"/>
              </a:rPr>
              <a:t>SYSTEM DESIGN AND ARCHITECTURE</a:t>
            </a:r>
          </a:p>
        </p:txBody>
      </p:sp>
      <p:sp>
        <p:nvSpPr>
          <p:cNvPr id="41" name="Freeform 41"/>
          <p:cNvSpPr/>
          <p:nvPr/>
        </p:nvSpPr>
        <p:spPr>
          <a:xfrm>
            <a:off x="6897623" y="5675811"/>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42"/>
          <p:cNvSpPr/>
          <p:nvPr/>
        </p:nvSpPr>
        <p:spPr>
          <a:xfrm>
            <a:off x="1286799" y="7712628"/>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43"/>
          <p:cNvSpPr/>
          <p:nvPr/>
        </p:nvSpPr>
        <p:spPr>
          <a:xfrm>
            <a:off x="12498196" y="7712628"/>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Freeform 44"/>
          <p:cNvSpPr/>
          <p:nvPr/>
        </p:nvSpPr>
        <p:spPr>
          <a:xfrm>
            <a:off x="12502388" y="3549186"/>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5" name="TextBox 45"/>
          <p:cNvSpPr txBox="1"/>
          <p:nvPr/>
        </p:nvSpPr>
        <p:spPr>
          <a:xfrm>
            <a:off x="12502388" y="4453423"/>
            <a:ext cx="904238" cy="28787"/>
          </a:xfrm>
          <a:prstGeom prst="rect">
            <a:avLst/>
          </a:prstGeom>
        </p:spPr>
        <p:txBody>
          <a:bodyPr lIns="0" tIns="0" rIns="0" bIns="0" rtlCol="0" anchor="t">
            <a:spAutoFit/>
          </a:bodyPr>
          <a:lstStyle/>
          <a:p>
            <a:pPr algn="ctr">
              <a:lnSpc>
                <a:spcPts val="280"/>
              </a:lnSpc>
              <a:spcBef>
                <a:spcPct val="0"/>
              </a:spcBef>
            </a:pPr>
            <a:r>
              <a:rPr lang="en-US" sz="200">
                <a:solidFill>
                  <a:srgbClr val="000000"/>
                </a:solidFill>
                <a:latin typeface="Open Sans Light"/>
              </a:rPr>
              <a:t>Your paragraph text</a:t>
            </a:r>
          </a:p>
        </p:txBody>
      </p:sp>
      <p:sp>
        <p:nvSpPr>
          <p:cNvPr id="46" name="TextBox 46"/>
          <p:cNvSpPr txBox="1"/>
          <p:nvPr/>
        </p:nvSpPr>
        <p:spPr>
          <a:xfrm>
            <a:off x="12464370" y="3744652"/>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3</a:t>
            </a:r>
          </a:p>
        </p:txBody>
      </p:sp>
      <p:sp>
        <p:nvSpPr>
          <p:cNvPr id="47" name="TextBox 47"/>
          <p:cNvSpPr txBox="1"/>
          <p:nvPr/>
        </p:nvSpPr>
        <p:spPr>
          <a:xfrm>
            <a:off x="12498196" y="7899306"/>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9</a:t>
            </a:r>
          </a:p>
        </p:txBody>
      </p:sp>
      <p:sp>
        <p:nvSpPr>
          <p:cNvPr id="48" name="TextBox 48"/>
          <p:cNvSpPr txBox="1"/>
          <p:nvPr/>
        </p:nvSpPr>
        <p:spPr>
          <a:xfrm>
            <a:off x="6897623" y="5872149"/>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5</a:t>
            </a:r>
          </a:p>
        </p:txBody>
      </p:sp>
      <p:sp>
        <p:nvSpPr>
          <p:cNvPr id="49" name="TextBox 49"/>
          <p:cNvSpPr txBox="1"/>
          <p:nvPr/>
        </p:nvSpPr>
        <p:spPr>
          <a:xfrm>
            <a:off x="1286799" y="7919921"/>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FFFFFF"/>
                </a:solidFill>
                <a:latin typeface="Hagrid Heavy"/>
              </a:rPr>
              <a:t>7</a:t>
            </a:r>
          </a:p>
        </p:txBody>
      </p:sp>
      <p:sp>
        <p:nvSpPr>
          <p:cNvPr id="50" name="Freeform 50"/>
          <p:cNvSpPr/>
          <p:nvPr/>
        </p:nvSpPr>
        <p:spPr>
          <a:xfrm>
            <a:off x="6939833" y="3549186"/>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1" name="Freeform 51"/>
          <p:cNvSpPr/>
          <p:nvPr/>
        </p:nvSpPr>
        <p:spPr>
          <a:xfrm>
            <a:off x="1286799" y="5686285"/>
            <a:ext cx="904238" cy="904238"/>
          </a:xfrm>
          <a:custGeom>
            <a:avLst/>
            <a:gdLst/>
            <a:ahLst/>
            <a:cxnLst/>
            <a:rect l="l" t="t" r="r" b="b"/>
            <a:pathLst>
              <a:path w="904238" h="904238">
                <a:moveTo>
                  <a:pt x="0" y="0"/>
                </a:moveTo>
                <a:lnTo>
                  <a:pt x="904238" y="0"/>
                </a:lnTo>
                <a:lnTo>
                  <a:pt x="904238" y="904238"/>
                </a:lnTo>
                <a:lnTo>
                  <a:pt x="0" y="9042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2" name="Freeform 52"/>
          <p:cNvSpPr/>
          <p:nvPr/>
        </p:nvSpPr>
        <p:spPr>
          <a:xfrm>
            <a:off x="12498196" y="5634081"/>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3" name="Freeform 53"/>
          <p:cNvSpPr/>
          <p:nvPr/>
        </p:nvSpPr>
        <p:spPr>
          <a:xfrm>
            <a:off x="6935641" y="7734058"/>
            <a:ext cx="904238" cy="904238"/>
          </a:xfrm>
          <a:custGeom>
            <a:avLst/>
            <a:gdLst/>
            <a:ahLst/>
            <a:cxnLst/>
            <a:rect l="l" t="t" r="r" b="b"/>
            <a:pathLst>
              <a:path w="904238" h="904238">
                <a:moveTo>
                  <a:pt x="0" y="0"/>
                </a:moveTo>
                <a:lnTo>
                  <a:pt x="904238" y="0"/>
                </a:lnTo>
                <a:lnTo>
                  <a:pt x="904238" y="904237"/>
                </a:lnTo>
                <a:lnTo>
                  <a:pt x="0" y="904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4" name="TextBox 54"/>
          <p:cNvSpPr txBox="1"/>
          <p:nvPr/>
        </p:nvSpPr>
        <p:spPr>
          <a:xfrm>
            <a:off x="6901815" y="3763037"/>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2</a:t>
            </a:r>
          </a:p>
        </p:txBody>
      </p:sp>
      <p:sp>
        <p:nvSpPr>
          <p:cNvPr id="55" name="TextBox 55"/>
          <p:cNvSpPr txBox="1"/>
          <p:nvPr/>
        </p:nvSpPr>
        <p:spPr>
          <a:xfrm>
            <a:off x="1248782" y="5872149"/>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4</a:t>
            </a:r>
          </a:p>
        </p:txBody>
      </p:sp>
      <p:sp>
        <p:nvSpPr>
          <p:cNvPr id="56" name="TextBox 56"/>
          <p:cNvSpPr txBox="1"/>
          <p:nvPr/>
        </p:nvSpPr>
        <p:spPr>
          <a:xfrm>
            <a:off x="12498196" y="5819944"/>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6</a:t>
            </a:r>
          </a:p>
        </p:txBody>
      </p:sp>
      <p:sp>
        <p:nvSpPr>
          <p:cNvPr id="57" name="TextBox 57"/>
          <p:cNvSpPr txBox="1"/>
          <p:nvPr/>
        </p:nvSpPr>
        <p:spPr>
          <a:xfrm>
            <a:off x="6897623" y="7919921"/>
            <a:ext cx="980273" cy="465836"/>
          </a:xfrm>
          <a:prstGeom prst="rect">
            <a:avLst/>
          </a:prstGeom>
        </p:spPr>
        <p:txBody>
          <a:bodyPr lIns="0" tIns="0" rIns="0" bIns="0" rtlCol="0" anchor="t">
            <a:spAutoFit/>
          </a:bodyPr>
          <a:lstStyle/>
          <a:p>
            <a:pPr algn="ctr">
              <a:lnSpc>
                <a:spcPts val="3724"/>
              </a:lnSpc>
              <a:spcBef>
                <a:spcPct val="0"/>
              </a:spcBef>
            </a:pPr>
            <a:r>
              <a:rPr lang="en-US" sz="2660">
                <a:solidFill>
                  <a:srgbClr val="343F56"/>
                </a:solidFill>
                <a:latin typeface="Hagrid Heavy"/>
              </a:rPr>
              <a:t>8</a:t>
            </a:r>
          </a:p>
        </p:txBody>
      </p:sp>
      <p:sp>
        <p:nvSpPr>
          <p:cNvPr id="58" name="Freeform 58"/>
          <p:cNvSpPr/>
          <p:nvPr/>
        </p:nvSpPr>
        <p:spPr>
          <a:xfrm>
            <a:off x="0" y="0"/>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6"/>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1156" cy="7164417"/>
          </a:xfrm>
          <a:custGeom>
            <a:avLst/>
            <a:gdLst/>
            <a:ahLst/>
            <a:cxnLst/>
            <a:rect l="l" t="t" r="r" b="b"/>
            <a:pathLst>
              <a:path w="2881156" h="7164417">
                <a:moveTo>
                  <a:pt x="0" y="0"/>
                </a:moveTo>
                <a:lnTo>
                  <a:pt x="2881155" y="0"/>
                </a:lnTo>
                <a:lnTo>
                  <a:pt x="2881155" y="7164417"/>
                </a:lnTo>
                <a:lnTo>
                  <a:pt x="0" y="7164417"/>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097980" y="238849"/>
            <a:ext cx="6731610" cy="1251583"/>
          </a:xfrm>
          <a:prstGeom prst="rect">
            <a:avLst/>
          </a:prstGeom>
        </p:spPr>
        <p:txBody>
          <a:bodyPr lIns="0" tIns="0" rIns="0" bIns="0" rtlCol="0" anchor="t">
            <a:spAutoFit/>
          </a:bodyPr>
          <a:lstStyle/>
          <a:p>
            <a:pPr>
              <a:lnSpc>
                <a:spcPts val="4620"/>
              </a:lnSpc>
            </a:pPr>
            <a:r>
              <a:rPr lang="en-US" sz="3300">
                <a:solidFill>
                  <a:srgbClr val="FFFFFF"/>
                </a:solidFill>
                <a:latin typeface="Hagrid Heavy"/>
              </a:rPr>
              <a:t> FEATURE EXTRACTION</a:t>
            </a:r>
          </a:p>
          <a:p>
            <a:pPr algn="ctr">
              <a:lnSpc>
                <a:spcPts val="5460"/>
              </a:lnSpc>
            </a:pPr>
            <a:endParaRPr lang="en-US" sz="3300">
              <a:solidFill>
                <a:srgbClr val="FFFFFF"/>
              </a:solidFill>
              <a:latin typeface="Hagrid Heavy"/>
            </a:endParaRPr>
          </a:p>
        </p:txBody>
      </p:sp>
      <p:sp>
        <p:nvSpPr>
          <p:cNvPr id="9" name="TextBox 9"/>
          <p:cNvSpPr txBox="1"/>
          <p:nvPr/>
        </p:nvSpPr>
        <p:spPr>
          <a:xfrm>
            <a:off x="8574256" y="1905932"/>
            <a:ext cx="8984863" cy="9293551"/>
          </a:xfrm>
          <a:prstGeom prst="rect">
            <a:avLst/>
          </a:prstGeom>
        </p:spPr>
        <p:txBody>
          <a:bodyPr lIns="0" tIns="0" rIns="0" bIns="0" rtlCol="0" anchor="t">
            <a:spAutoFit/>
          </a:bodyPr>
          <a:lstStyle/>
          <a:p>
            <a:pPr marL="521408" lvl="1" indent="-260704" algn="just">
              <a:lnSpc>
                <a:spcPts val="3839"/>
              </a:lnSpc>
              <a:buFont typeface="Arial"/>
              <a:buChar char="•"/>
            </a:pPr>
            <a:r>
              <a:rPr lang="en-US" sz="2415">
                <a:solidFill>
                  <a:srgbClr val="FFFFFF"/>
                </a:solidFill>
                <a:latin typeface="Roboto"/>
              </a:rPr>
              <a:t> Histogram Features</a:t>
            </a:r>
          </a:p>
          <a:p>
            <a:pPr marL="1042816" lvl="2" indent="-347605">
              <a:lnSpc>
                <a:spcPts val="3839"/>
              </a:lnSpc>
              <a:buFont typeface="Arial"/>
              <a:buChar char="⚬"/>
            </a:pPr>
            <a:r>
              <a:rPr lang="en-US" sz="2415">
                <a:solidFill>
                  <a:srgbClr val="FFFFFF"/>
                </a:solidFill>
                <a:latin typeface="Roboto"/>
              </a:rPr>
              <a:t>Extract color information using histograms</a:t>
            </a:r>
          </a:p>
          <a:p>
            <a:pPr marL="1042816" lvl="2" indent="-347605">
              <a:lnSpc>
                <a:spcPts val="3839"/>
              </a:lnSpc>
              <a:buFont typeface="Arial"/>
              <a:buChar char="⚬"/>
            </a:pPr>
            <a:r>
              <a:rPr lang="en-US" sz="2415">
                <a:solidFill>
                  <a:srgbClr val="FFFFFF"/>
                </a:solidFill>
                <a:latin typeface="Roboto"/>
              </a:rPr>
              <a:t>Graphical representation of color value distribution in an image</a:t>
            </a:r>
          </a:p>
          <a:p>
            <a:pPr marL="1042816" lvl="2" indent="-347605">
              <a:lnSpc>
                <a:spcPts val="3839"/>
              </a:lnSpc>
              <a:buFont typeface="Arial"/>
              <a:buChar char="⚬"/>
            </a:pPr>
            <a:r>
              <a:rPr lang="en-US" sz="2415">
                <a:solidFill>
                  <a:srgbClr val="FFFFFF"/>
                </a:solidFill>
                <a:latin typeface="Roboto"/>
              </a:rPr>
              <a:t>Computed for each color channel (e.g., Red, Green, and Blue)</a:t>
            </a:r>
          </a:p>
          <a:p>
            <a:pPr marL="1042816" lvl="2" indent="-347605">
              <a:lnSpc>
                <a:spcPts val="3839"/>
              </a:lnSpc>
              <a:buFont typeface="Arial"/>
              <a:buChar char="⚬"/>
            </a:pPr>
            <a:r>
              <a:rPr lang="en-US" sz="2415">
                <a:solidFill>
                  <a:srgbClr val="FFFFFF"/>
                </a:solidFill>
                <a:latin typeface="Roboto"/>
              </a:rPr>
              <a:t>Concatenate histograms to form a single feature vector</a:t>
            </a:r>
          </a:p>
          <a:p>
            <a:pPr marL="521408" lvl="1" indent="-260704">
              <a:lnSpc>
                <a:spcPts val="3839"/>
              </a:lnSpc>
              <a:buFont typeface="Arial"/>
              <a:buChar char="•"/>
            </a:pPr>
            <a:r>
              <a:rPr lang="en-US" sz="2415">
                <a:solidFill>
                  <a:srgbClr val="FFFFFF"/>
                </a:solidFill>
                <a:latin typeface="Roboto"/>
              </a:rPr>
              <a:t>ORB Features</a:t>
            </a:r>
          </a:p>
          <a:p>
            <a:pPr marL="1165863" lvl="2" indent="-388621">
              <a:lnSpc>
                <a:spcPts val="4293"/>
              </a:lnSpc>
              <a:buFont typeface="Arial"/>
              <a:buChar char="⚬"/>
            </a:pPr>
            <a:r>
              <a:rPr lang="en-US" sz="2700">
                <a:solidFill>
                  <a:srgbClr val="FFFFFF"/>
                </a:solidFill>
                <a:latin typeface="Roboto"/>
              </a:rPr>
              <a:t>Oriented FAST and Rotated BRIEF (ORB) algorithm for keypoint and descriptor extraction</a:t>
            </a:r>
          </a:p>
          <a:p>
            <a:pPr marL="1165863" lvl="2" indent="-388621">
              <a:lnSpc>
                <a:spcPts val="4293"/>
              </a:lnSpc>
              <a:buFont typeface="Arial"/>
              <a:buChar char="⚬"/>
            </a:pPr>
            <a:r>
              <a:rPr lang="en-US" sz="2700">
                <a:solidFill>
                  <a:srgbClr val="FFFFFF"/>
                </a:solidFill>
                <a:latin typeface="Roboto"/>
              </a:rPr>
              <a:t>Invariant to rotation, scale, and illumination changes</a:t>
            </a:r>
          </a:p>
          <a:p>
            <a:pPr marL="1165863" lvl="2" indent="-388621">
              <a:lnSpc>
                <a:spcPts val="4293"/>
              </a:lnSpc>
              <a:buFont typeface="Arial"/>
              <a:buChar char="⚬"/>
            </a:pPr>
            <a:r>
              <a:rPr lang="en-US" sz="2700">
                <a:solidFill>
                  <a:srgbClr val="FFFFFF"/>
                </a:solidFill>
                <a:latin typeface="Roboto"/>
              </a:rPr>
              <a:t>Identify distinctive points (keypoints) in images and compute binary descriptors</a:t>
            </a:r>
          </a:p>
          <a:p>
            <a:pPr marL="1165863" lvl="2" indent="-388621">
              <a:lnSpc>
                <a:spcPts val="4293"/>
              </a:lnSpc>
              <a:buFont typeface="Arial"/>
              <a:buChar char="⚬"/>
            </a:pPr>
            <a:r>
              <a:rPr lang="en-US" sz="2700">
                <a:solidFill>
                  <a:srgbClr val="FFFFFF"/>
                </a:solidFill>
                <a:latin typeface="Roboto"/>
              </a:rPr>
              <a:t>Capture local patterns around keypoints for classification</a:t>
            </a:r>
          </a:p>
          <a:p>
            <a:pPr marL="1165863" lvl="2" indent="-388621">
              <a:lnSpc>
                <a:spcPts val="4293"/>
              </a:lnSpc>
              <a:buFont typeface="Arial"/>
              <a:buChar char="⚬"/>
            </a:pPr>
            <a:endParaRPr lang="en-US" sz="2700">
              <a:solidFill>
                <a:srgbClr val="FFFFFF"/>
              </a:solidFill>
              <a:latin typeface="Roboto"/>
            </a:endParaRPr>
          </a:p>
          <a:p>
            <a:pPr>
              <a:lnSpc>
                <a:spcPts val="4293"/>
              </a:lnSpc>
            </a:pPr>
            <a:endParaRPr lang="en-US" sz="2700">
              <a:solidFill>
                <a:srgbClr val="FFFFFF"/>
              </a:solidFill>
              <a:latin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1156" cy="7164417"/>
          </a:xfrm>
          <a:custGeom>
            <a:avLst/>
            <a:gdLst/>
            <a:ahLst/>
            <a:cxnLst/>
            <a:rect l="l" t="t" r="r" b="b"/>
            <a:pathLst>
              <a:path w="2881156" h="7164417">
                <a:moveTo>
                  <a:pt x="0" y="0"/>
                </a:moveTo>
                <a:lnTo>
                  <a:pt x="2881155" y="0"/>
                </a:lnTo>
                <a:lnTo>
                  <a:pt x="2881155" y="7164417"/>
                </a:lnTo>
                <a:lnTo>
                  <a:pt x="0" y="7164417"/>
                </a:lnTo>
                <a:lnTo>
                  <a:pt x="0" y="0"/>
                </a:lnTo>
                <a:close/>
              </a:path>
            </a:pathLst>
          </a:custGeom>
          <a:blipFill>
            <a:blip r:embed="rId2"/>
            <a:stretch>
              <a:fillRect/>
            </a:stretch>
          </a:blipFill>
        </p:spPr>
      </p:sp>
      <p:sp>
        <p:nvSpPr>
          <p:cNvPr id="6" name="Freeform 6"/>
          <p:cNvSpPr/>
          <p:nvPr/>
        </p:nvSpPr>
        <p:spPr>
          <a:xfrm>
            <a:off x="9883909" y="2377619"/>
            <a:ext cx="7159752" cy="6172200"/>
          </a:xfrm>
          <a:custGeom>
            <a:avLst/>
            <a:gdLst/>
            <a:ahLst/>
            <a:cxnLst/>
            <a:rect l="l" t="t" r="r" b="b"/>
            <a:pathLst>
              <a:path w="7159752" h="6172200">
                <a:moveTo>
                  <a:pt x="0" y="0"/>
                </a:moveTo>
                <a:lnTo>
                  <a:pt x="7159752" y="0"/>
                </a:lnTo>
                <a:lnTo>
                  <a:pt x="7159752" y="6172200"/>
                </a:lnTo>
                <a:lnTo>
                  <a:pt x="0" y="6172200"/>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0097980" y="238849"/>
            <a:ext cx="6731610" cy="1251583"/>
          </a:xfrm>
          <a:prstGeom prst="rect">
            <a:avLst/>
          </a:prstGeom>
        </p:spPr>
        <p:txBody>
          <a:bodyPr lIns="0" tIns="0" rIns="0" bIns="0" rtlCol="0" anchor="t">
            <a:spAutoFit/>
          </a:bodyPr>
          <a:lstStyle/>
          <a:p>
            <a:pPr>
              <a:lnSpc>
                <a:spcPts val="4620"/>
              </a:lnSpc>
            </a:pPr>
            <a:r>
              <a:rPr lang="en-US" sz="3300">
                <a:solidFill>
                  <a:srgbClr val="FFFFFF"/>
                </a:solidFill>
                <a:latin typeface="Hagrid Heavy"/>
              </a:rPr>
              <a:t> FEATURE EXTRACTION</a:t>
            </a:r>
          </a:p>
          <a:p>
            <a:pPr algn="ctr">
              <a:lnSpc>
                <a:spcPts val="5460"/>
              </a:lnSpc>
            </a:pPr>
            <a:endParaRPr lang="en-US" sz="3300">
              <a:solidFill>
                <a:srgbClr val="FFFFFF"/>
              </a:solidFill>
              <a:latin typeface="Hagrid Heavy"/>
            </a:endParaRPr>
          </a:p>
        </p:txBody>
      </p:sp>
      <p:sp>
        <p:nvSpPr>
          <p:cNvPr id="10" name="TextBox 10"/>
          <p:cNvSpPr txBox="1"/>
          <p:nvPr/>
        </p:nvSpPr>
        <p:spPr>
          <a:xfrm>
            <a:off x="9883909" y="9012062"/>
            <a:ext cx="7159752" cy="989965"/>
          </a:xfrm>
          <a:prstGeom prst="rect">
            <a:avLst/>
          </a:prstGeom>
        </p:spPr>
        <p:txBody>
          <a:bodyPr lIns="0" tIns="0" rIns="0" bIns="0" rtlCol="0" anchor="t">
            <a:spAutoFit/>
          </a:bodyPr>
          <a:lstStyle/>
          <a:p>
            <a:pPr algn="ctr">
              <a:lnSpc>
                <a:spcPts val="2659"/>
              </a:lnSpc>
            </a:pPr>
            <a:r>
              <a:rPr lang="en-US" sz="1899">
                <a:solidFill>
                  <a:srgbClr val="FFFFFF"/>
                </a:solidFill>
                <a:latin typeface="Open Sans Light Bold"/>
              </a:rPr>
              <a:t>GLCM of each currency which shows difference in texture for each cuurency</a:t>
            </a:r>
          </a:p>
          <a:p>
            <a:pPr algn="ctr">
              <a:lnSpc>
                <a:spcPts val="2659"/>
              </a:lnSpc>
              <a:spcBef>
                <a:spcPct val="0"/>
              </a:spcBef>
            </a:pPr>
            <a:endParaRPr lang="en-US" sz="1899">
              <a:solidFill>
                <a:srgbClr val="FFFFFF"/>
              </a:solidFill>
              <a:latin typeface="Open Sans Light 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8084" cy="7181644"/>
          </a:xfrm>
          <a:custGeom>
            <a:avLst/>
            <a:gdLst/>
            <a:ahLst/>
            <a:cxnLst/>
            <a:rect l="l" t="t" r="r" b="b"/>
            <a:pathLst>
              <a:path w="2888084" h="7181644">
                <a:moveTo>
                  <a:pt x="0" y="0"/>
                </a:moveTo>
                <a:lnTo>
                  <a:pt x="2888083" y="0"/>
                </a:lnTo>
                <a:lnTo>
                  <a:pt x="2888083" y="7181644"/>
                </a:lnTo>
                <a:lnTo>
                  <a:pt x="0" y="7181644"/>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097980" y="238849"/>
            <a:ext cx="6731610" cy="1735453"/>
          </a:xfrm>
          <a:prstGeom prst="rect">
            <a:avLst/>
          </a:prstGeom>
        </p:spPr>
        <p:txBody>
          <a:bodyPr lIns="0" tIns="0" rIns="0" bIns="0" rtlCol="0" anchor="t">
            <a:spAutoFit/>
          </a:bodyPr>
          <a:lstStyle/>
          <a:p>
            <a:pPr>
              <a:lnSpc>
                <a:spcPts val="4620"/>
              </a:lnSpc>
            </a:pPr>
            <a:r>
              <a:rPr lang="en-US" sz="3300">
                <a:solidFill>
                  <a:srgbClr val="FFFFFF"/>
                </a:solidFill>
                <a:latin typeface="Hagrid Heavy"/>
              </a:rPr>
              <a:t> DIMENSIONALITY REDUCTION</a:t>
            </a:r>
          </a:p>
          <a:p>
            <a:pPr algn="ctr">
              <a:lnSpc>
                <a:spcPts val="4620"/>
              </a:lnSpc>
            </a:pPr>
            <a:endParaRPr lang="en-US" sz="3300">
              <a:solidFill>
                <a:srgbClr val="FFFFFF"/>
              </a:solidFill>
              <a:latin typeface="Hagrid Heavy"/>
            </a:endParaRPr>
          </a:p>
        </p:txBody>
      </p:sp>
      <p:sp>
        <p:nvSpPr>
          <p:cNvPr id="9" name="TextBox 9"/>
          <p:cNvSpPr txBox="1"/>
          <p:nvPr/>
        </p:nvSpPr>
        <p:spPr>
          <a:xfrm>
            <a:off x="8971353" y="2887940"/>
            <a:ext cx="8984863" cy="5864551"/>
          </a:xfrm>
          <a:prstGeom prst="rect">
            <a:avLst/>
          </a:prstGeom>
        </p:spPr>
        <p:txBody>
          <a:bodyPr lIns="0" tIns="0" rIns="0" bIns="0" rtlCol="0" anchor="t">
            <a:spAutoFit/>
          </a:bodyPr>
          <a:lstStyle/>
          <a:p>
            <a:pPr marL="521408" lvl="1" indent="-260704" algn="just">
              <a:lnSpc>
                <a:spcPts val="3839"/>
              </a:lnSpc>
              <a:buFont typeface="Arial"/>
              <a:buChar char="•"/>
            </a:pPr>
            <a:r>
              <a:rPr lang="en-US" sz="2415">
                <a:solidFill>
                  <a:srgbClr val="FFFFFF"/>
                </a:solidFill>
                <a:latin typeface="Roboto"/>
              </a:rPr>
              <a:t> Dimensionality reduction using Principal Component Analysis (PCA)</a:t>
            </a:r>
          </a:p>
          <a:p>
            <a:pPr marL="521408" lvl="1" indent="-260704" algn="just">
              <a:lnSpc>
                <a:spcPts val="3839"/>
              </a:lnSpc>
              <a:buFont typeface="Arial"/>
              <a:buChar char="•"/>
            </a:pPr>
            <a:r>
              <a:rPr lang="en-US" sz="2415">
                <a:solidFill>
                  <a:srgbClr val="FFFFFF"/>
                </a:solidFill>
                <a:latin typeface="Roboto"/>
              </a:rPr>
              <a:t>Address issues of redundant information and computational complexity</a:t>
            </a:r>
          </a:p>
          <a:p>
            <a:pPr marL="521408" lvl="1" indent="-260704" algn="just">
              <a:lnSpc>
                <a:spcPts val="3839"/>
              </a:lnSpc>
              <a:buFont typeface="Arial"/>
              <a:buChar char="•"/>
            </a:pPr>
            <a:r>
              <a:rPr lang="en-US" sz="2415">
                <a:solidFill>
                  <a:srgbClr val="FFFFFF"/>
                </a:solidFill>
                <a:latin typeface="Roboto"/>
              </a:rPr>
              <a:t>Key steps:</a:t>
            </a:r>
          </a:p>
          <a:p>
            <a:pPr algn="just">
              <a:lnSpc>
                <a:spcPts val="3839"/>
              </a:lnSpc>
            </a:pPr>
            <a:r>
              <a:rPr lang="en-US" sz="2415">
                <a:solidFill>
                  <a:srgbClr val="FFFFFF"/>
                </a:solidFill>
                <a:latin typeface="Roboto"/>
              </a:rPr>
              <a:t>        1. Standardize feature data</a:t>
            </a:r>
          </a:p>
          <a:p>
            <a:pPr algn="just">
              <a:lnSpc>
                <a:spcPts val="3839"/>
              </a:lnSpc>
            </a:pPr>
            <a:r>
              <a:rPr lang="en-US" sz="2415">
                <a:solidFill>
                  <a:srgbClr val="FFFFFF"/>
                </a:solidFill>
                <a:latin typeface="Roboto"/>
              </a:rPr>
              <a:t>        2. Determine optimal number of principal components</a:t>
            </a:r>
          </a:p>
          <a:p>
            <a:pPr algn="just">
              <a:lnSpc>
                <a:spcPts val="3839"/>
              </a:lnSpc>
            </a:pPr>
            <a:r>
              <a:rPr lang="en-US" sz="2415">
                <a:solidFill>
                  <a:srgbClr val="FFFFFF"/>
                </a:solidFill>
                <a:latin typeface="Roboto"/>
              </a:rPr>
              <a:t>        3. Apply PCA with optimal number of components</a:t>
            </a:r>
          </a:p>
          <a:p>
            <a:pPr algn="just">
              <a:lnSpc>
                <a:spcPts val="3839"/>
              </a:lnSpc>
            </a:pPr>
            <a:r>
              <a:rPr lang="en-US" sz="2415">
                <a:solidFill>
                  <a:srgbClr val="FFFFFF"/>
                </a:solidFill>
                <a:latin typeface="Roboto"/>
              </a:rPr>
              <a:t>        4. Update feature vector</a:t>
            </a:r>
          </a:p>
          <a:p>
            <a:pPr marL="521408" lvl="1" indent="-260704" algn="just">
              <a:lnSpc>
                <a:spcPts val="3839"/>
              </a:lnSpc>
              <a:buFont typeface="Arial"/>
              <a:buChar char="•"/>
            </a:pPr>
            <a:r>
              <a:rPr lang="en-US" sz="2415">
                <a:solidFill>
                  <a:srgbClr val="FFFFFF"/>
                </a:solidFill>
                <a:latin typeface="Roboto"/>
              </a:rPr>
              <a:t>Lower-dimensional representation used as input for kNN algorithm during classification stage</a:t>
            </a:r>
          </a:p>
          <a:p>
            <a:pPr>
              <a:lnSpc>
                <a:spcPts val="4293"/>
              </a:lnSpc>
            </a:pPr>
            <a:endParaRPr lang="en-US" sz="2415">
              <a:solidFill>
                <a:srgbClr val="FFFFFF"/>
              </a:solidFill>
              <a:latin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8084" cy="7181644"/>
          </a:xfrm>
          <a:custGeom>
            <a:avLst/>
            <a:gdLst/>
            <a:ahLst/>
            <a:cxnLst/>
            <a:rect l="l" t="t" r="r" b="b"/>
            <a:pathLst>
              <a:path w="2888084" h="7181644">
                <a:moveTo>
                  <a:pt x="0" y="0"/>
                </a:moveTo>
                <a:lnTo>
                  <a:pt x="2888083" y="0"/>
                </a:lnTo>
                <a:lnTo>
                  <a:pt x="2888083" y="7181644"/>
                </a:lnTo>
                <a:lnTo>
                  <a:pt x="0" y="7181644"/>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117993" y="583102"/>
            <a:ext cx="6731610" cy="1154428"/>
          </a:xfrm>
          <a:prstGeom prst="rect">
            <a:avLst/>
          </a:prstGeom>
        </p:spPr>
        <p:txBody>
          <a:bodyPr lIns="0" tIns="0" rIns="0" bIns="0" rtlCol="0" anchor="t">
            <a:spAutoFit/>
          </a:bodyPr>
          <a:lstStyle/>
          <a:p>
            <a:pPr>
              <a:lnSpc>
                <a:spcPts val="4620"/>
              </a:lnSpc>
            </a:pPr>
            <a:r>
              <a:rPr lang="en-US" sz="3300">
                <a:solidFill>
                  <a:srgbClr val="FFFFFF"/>
                </a:solidFill>
                <a:latin typeface="Hagrid Heavy"/>
              </a:rPr>
              <a:t> KNN CLASSIFICATION</a:t>
            </a:r>
          </a:p>
          <a:p>
            <a:pPr algn="ctr">
              <a:lnSpc>
                <a:spcPts val="4620"/>
              </a:lnSpc>
            </a:pPr>
            <a:endParaRPr lang="en-US" sz="3300">
              <a:solidFill>
                <a:srgbClr val="FFFFFF"/>
              </a:solidFill>
              <a:latin typeface="Hagrid Heavy"/>
            </a:endParaRPr>
          </a:p>
        </p:txBody>
      </p:sp>
      <p:sp>
        <p:nvSpPr>
          <p:cNvPr id="9" name="TextBox 9"/>
          <p:cNvSpPr txBox="1"/>
          <p:nvPr/>
        </p:nvSpPr>
        <p:spPr>
          <a:xfrm>
            <a:off x="8594270" y="2646440"/>
            <a:ext cx="8984863" cy="6350326"/>
          </a:xfrm>
          <a:prstGeom prst="rect">
            <a:avLst/>
          </a:prstGeom>
        </p:spPr>
        <p:txBody>
          <a:bodyPr lIns="0" tIns="0" rIns="0" bIns="0" rtlCol="0" anchor="t">
            <a:spAutoFit/>
          </a:bodyPr>
          <a:lstStyle/>
          <a:p>
            <a:pPr marL="521408" lvl="1" indent="-260704" algn="just">
              <a:lnSpc>
                <a:spcPts val="3839"/>
              </a:lnSpc>
              <a:buFont typeface="Arial"/>
              <a:buChar char="•"/>
            </a:pPr>
            <a:r>
              <a:rPr lang="en-US" sz="2415">
                <a:solidFill>
                  <a:srgbClr val="FFFFFF"/>
                </a:solidFill>
                <a:latin typeface="Roboto"/>
              </a:rPr>
              <a:t>Final stage: Classification using k-Nearest Neighbors (kNN) algorithm</a:t>
            </a:r>
          </a:p>
          <a:p>
            <a:pPr marL="521408" lvl="1" indent="-260704" algn="just">
              <a:lnSpc>
                <a:spcPts val="3839"/>
              </a:lnSpc>
              <a:buFont typeface="Arial"/>
              <a:buChar char="•"/>
            </a:pPr>
            <a:r>
              <a:rPr lang="en-US" sz="2415">
                <a:solidFill>
                  <a:srgbClr val="FFFFFF"/>
                </a:solidFill>
                <a:latin typeface="Roboto"/>
              </a:rPr>
              <a:t>Key steps:</a:t>
            </a:r>
          </a:p>
          <a:p>
            <a:pPr algn="just">
              <a:lnSpc>
                <a:spcPts val="3839"/>
              </a:lnSpc>
            </a:pPr>
            <a:r>
              <a:rPr lang="en-US" sz="2415">
                <a:solidFill>
                  <a:srgbClr val="FFFFFF"/>
                </a:solidFill>
                <a:latin typeface="Roboto"/>
              </a:rPr>
              <a:t>         1.Training kNN classifier</a:t>
            </a:r>
          </a:p>
          <a:p>
            <a:pPr algn="just">
              <a:lnSpc>
                <a:spcPts val="3839"/>
              </a:lnSpc>
            </a:pPr>
            <a:r>
              <a:rPr lang="en-US" sz="2415">
                <a:solidFill>
                  <a:srgbClr val="FFFFFF"/>
                </a:solidFill>
                <a:latin typeface="Roboto"/>
              </a:rPr>
              <a:t>         2.Choosing value of 'k’</a:t>
            </a:r>
          </a:p>
          <a:p>
            <a:pPr algn="just">
              <a:lnSpc>
                <a:spcPts val="3839"/>
              </a:lnSpc>
            </a:pPr>
            <a:r>
              <a:rPr lang="en-US" sz="2415">
                <a:solidFill>
                  <a:srgbClr val="FFFFFF"/>
                </a:solidFill>
                <a:latin typeface="Roboto"/>
              </a:rPr>
              <a:t>         3.Distance metric</a:t>
            </a:r>
          </a:p>
          <a:p>
            <a:pPr algn="just">
              <a:lnSpc>
                <a:spcPts val="3839"/>
              </a:lnSpc>
            </a:pPr>
            <a:endParaRPr lang="en-US" sz="2415">
              <a:solidFill>
                <a:srgbClr val="FFFFFF"/>
              </a:solidFill>
              <a:latin typeface="Roboto"/>
            </a:endParaRPr>
          </a:p>
          <a:p>
            <a:pPr marL="521408" lvl="1" indent="-260704" algn="just">
              <a:lnSpc>
                <a:spcPts val="3839"/>
              </a:lnSpc>
              <a:buFont typeface="Arial"/>
              <a:buChar char="•"/>
            </a:pPr>
            <a:r>
              <a:rPr lang="en-US" sz="2415">
                <a:solidFill>
                  <a:srgbClr val="FFFFFF"/>
                </a:solidFill>
                <a:latin typeface="Roboto"/>
              </a:rPr>
              <a:t>Classification: Calculate distance between input image's feature vector and training dataset, assign majority class among 'k' nearest neighbors</a:t>
            </a:r>
          </a:p>
          <a:p>
            <a:pPr marL="521408" lvl="1" indent="-260704" algn="just">
              <a:lnSpc>
                <a:spcPts val="3839"/>
              </a:lnSpc>
              <a:buFont typeface="Arial"/>
              <a:buChar char="•"/>
            </a:pPr>
            <a:r>
              <a:rPr lang="en-US" sz="2415">
                <a:solidFill>
                  <a:srgbClr val="FFFFFF"/>
                </a:solidFill>
                <a:latin typeface="Roboto"/>
              </a:rPr>
              <a:t>Outcome: Accurate recognition of different currency denominations for visually impaired users</a:t>
            </a:r>
          </a:p>
          <a:p>
            <a:pPr>
              <a:lnSpc>
                <a:spcPts val="4293"/>
              </a:lnSpc>
            </a:pPr>
            <a:endParaRPr lang="en-US" sz="2415">
              <a:solidFill>
                <a:srgbClr val="FFFFFF"/>
              </a:solidFill>
              <a:latin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812904" y="2992715"/>
            <a:ext cx="2888084" cy="7181644"/>
          </a:xfrm>
          <a:custGeom>
            <a:avLst/>
            <a:gdLst/>
            <a:ahLst/>
            <a:cxnLst/>
            <a:rect l="l" t="t" r="r" b="b"/>
            <a:pathLst>
              <a:path w="2888084" h="7181644">
                <a:moveTo>
                  <a:pt x="0" y="0"/>
                </a:moveTo>
                <a:lnTo>
                  <a:pt x="2888083" y="0"/>
                </a:lnTo>
                <a:lnTo>
                  <a:pt x="2888083" y="7181644"/>
                </a:lnTo>
                <a:lnTo>
                  <a:pt x="0" y="7181644"/>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CURRENCY RECOGNIZER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117993" y="750106"/>
            <a:ext cx="6731610" cy="1154428"/>
          </a:xfrm>
          <a:prstGeom prst="rect">
            <a:avLst/>
          </a:prstGeom>
        </p:spPr>
        <p:txBody>
          <a:bodyPr lIns="0" tIns="0" rIns="0" bIns="0" rtlCol="0" anchor="t">
            <a:spAutoFit/>
          </a:bodyPr>
          <a:lstStyle/>
          <a:p>
            <a:pPr>
              <a:lnSpc>
                <a:spcPts val="4620"/>
              </a:lnSpc>
            </a:pPr>
            <a:r>
              <a:rPr lang="en-US" sz="3300">
                <a:solidFill>
                  <a:srgbClr val="FFFFFF"/>
                </a:solidFill>
                <a:latin typeface="Hagrid Heavy"/>
              </a:rPr>
              <a:t>KNN CLASSIFICATION</a:t>
            </a:r>
          </a:p>
          <a:p>
            <a:pPr algn="ctr">
              <a:lnSpc>
                <a:spcPts val="4620"/>
              </a:lnSpc>
            </a:pPr>
            <a:endParaRPr lang="en-US" sz="3300">
              <a:solidFill>
                <a:srgbClr val="FFFFFF"/>
              </a:solidFill>
              <a:latin typeface="Hagrid Heavy"/>
            </a:endParaRPr>
          </a:p>
        </p:txBody>
      </p:sp>
      <p:sp>
        <p:nvSpPr>
          <p:cNvPr id="9" name="TextBox 9"/>
          <p:cNvSpPr txBox="1"/>
          <p:nvPr/>
        </p:nvSpPr>
        <p:spPr>
          <a:xfrm>
            <a:off x="8594270" y="2646440"/>
            <a:ext cx="8984863" cy="6350326"/>
          </a:xfrm>
          <a:prstGeom prst="rect">
            <a:avLst/>
          </a:prstGeom>
        </p:spPr>
        <p:txBody>
          <a:bodyPr lIns="0" tIns="0" rIns="0" bIns="0" rtlCol="0" anchor="t">
            <a:spAutoFit/>
          </a:bodyPr>
          <a:lstStyle/>
          <a:p>
            <a:pPr marL="521408" lvl="1" indent="-260704" algn="just">
              <a:lnSpc>
                <a:spcPts val="3839"/>
              </a:lnSpc>
              <a:buFont typeface="Arial"/>
              <a:buChar char="•"/>
            </a:pPr>
            <a:r>
              <a:rPr lang="en-US" sz="2415">
                <a:solidFill>
                  <a:srgbClr val="FFFFFF"/>
                </a:solidFill>
                <a:latin typeface="Roboto"/>
              </a:rPr>
              <a:t>Final stage: Classification using k-Nearest Neighbors (kNN) algorithm</a:t>
            </a:r>
          </a:p>
          <a:p>
            <a:pPr marL="521408" lvl="1" indent="-260704" algn="just">
              <a:lnSpc>
                <a:spcPts val="3839"/>
              </a:lnSpc>
              <a:buFont typeface="Arial"/>
              <a:buChar char="•"/>
            </a:pPr>
            <a:r>
              <a:rPr lang="en-US" sz="2415">
                <a:solidFill>
                  <a:srgbClr val="FFFFFF"/>
                </a:solidFill>
                <a:latin typeface="Roboto"/>
              </a:rPr>
              <a:t>Key steps:</a:t>
            </a:r>
          </a:p>
          <a:p>
            <a:pPr algn="just">
              <a:lnSpc>
                <a:spcPts val="3839"/>
              </a:lnSpc>
            </a:pPr>
            <a:r>
              <a:rPr lang="en-US" sz="2415">
                <a:solidFill>
                  <a:srgbClr val="FFFFFF"/>
                </a:solidFill>
                <a:latin typeface="Roboto"/>
              </a:rPr>
              <a:t>         1.Training kNN classifier</a:t>
            </a:r>
          </a:p>
          <a:p>
            <a:pPr algn="just">
              <a:lnSpc>
                <a:spcPts val="3839"/>
              </a:lnSpc>
            </a:pPr>
            <a:r>
              <a:rPr lang="en-US" sz="2415">
                <a:solidFill>
                  <a:srgbClr val="FFFFFF"/>
                </a:solidFill>
                <a:latin typeface="Roboto"/>
              </a:rPr>
              <a:t>         2.Choosing value of 'k’</a:t>
            </a:r>
          </a:p>
          <a:p>
            <a:pPr algn="just">
              <a:lnSpc>
                <a:spcPts val="3839"/>
              </a:lnSpc>
            </a:pPr>
            <a:r>
              <a:rPr lang="en-US" sz="2415">
                <a:solidFill>
                  <a:srgbClr val="FFFFFF"/>
                </a:solidFill>
                <a:latin typeface="Roboto"/>
              </a:rPr>
              <a:t>         3.Distance metric</a:t>
            </a:r>
          </a:p>
          <a:p>
            <a:pPr algn="just">
              <a:lnSpc>
                <a:spcPts val="3839"/>
              </a:lnSpc>
            </a:pPr>
            <a:endParaRPr lang="en-US" sz="2415">
              <a:solidFill>
                <a:srgbClr val="FFFFFF"/>
              </a:solidFill>
              <a:latin typeface="Roboto"/>
            </a:endParaRPr>
          </a:p>
          <a:p>
            <a:pPr marL="521408" lvl="1" indent="-260704" algn="just">
              <a:lnSpc>
                <a:spcPts val="3839"/>
              </a:lnSpc>
              <a:buFont typeface="Arial"/>
              <a:buChar char="•"/>
            </a:pPr>
            <a:r>
              <a:rPr lang="en-US" sz="2415">
                <a:solidFill>
                  <a:srgbClr val="FFFFFF"/>
                </a:solidFill>
                <a:latin typeface="Roboto"/>
              </a:rPr>
              <a:t>Classification: Calculate distance between input image's feature vector and training dataset, assign majority class among 'k' nearest neighbors</a:t>
            </a:r>
          </a:p>
          <a:p>
            <a:pPr marL="521408" lvl="1" indent="-260704" algn="just">
              <a:lnSpc>
                <a:spcPts val="3839"/>
              </a:lnSpc>
              <a:buFont typeface="Arial"/>
              <a:buChar char="•"/>
            </a:pPr>
            <a:r>
              <a:rPr lang="en-US" sz="2415">
                <a:solidFill>
                  <a:srgbClr val="FFFFFF"/>
                </a:solidFill>
                <a:latin typeface="Roboto"/>
              </a:rPr>
              <a:t>Outcome: Accurate recognition of different currency denominations for visually impaired users</a:t>
            </a:r>
          </a:p>
          <a:p>
            <a:pPr>
              <a:lnSpc>
                <a:spcPts val="4293"/>
              </a:lnSpc>
            </a:pPr>
            <a:endParaRPr lang="en-US" sz="2415">
              <a:solidFill>
                <a:srgbClr val="FFFFFF"/>
              </a:solidFill>
              <a:latin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360934" y="3146250"/>
            <a:ext cx="11566131" cy="2932311"/>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Dataset Preparation</a:t>
            </a:r>
          </a:p>
          <a:p>
            <a:pPr marL="601181" lvl="1" indent="-300591" algn="just">
              <a:lnSpc>
                <a:spcPts val="3898"/>
              </a:lnSpc>
              <a:buFont typeface="Arial"/>
              <a:buChar char="•"/>
            </a:pPr>
            <a:r>
              <a:rPr lang="en-US" sz="2784">
                <a:solidFill>
                  <a:srgbClr val="343F56"/>
                </a:solidFill>
                <a:latin typeface="Open Sans Light"/>
              </a:rPr>
              <a:t>Mask R-CNN</a:t>
            </a:r>
          </a:p>
          <a:p>
            <a:pPr marL="601181" lvl="1" indent="-300591" algn="just">
              <a:lnSpc>
                <a:spcPts val="3898"/>
              </a:lnSpc>
              <a:buFont typeface="Arial"/>
              <a:buChar char="•"/>
            </a:pPr>
            <a:r>
              <a:rPr lang="en-US" sz="2784">
                <a:solidFill>
                  <a:srgbClr val="343F56"/>
                </a:solidFill>
                <a:latin typeface="Open Sans Light"/>
              </a:rPr>
              <a:t>Texture Detection</a:t>
            </a:r>
          </a:p>
          <a:p>
            <a:pPr marL="601181" lvl="1" indent="-300591" algn="just">
              <a:lnSpc>
                <a:spcPts val="3898"/>
              </a:lnSpc>
              <a:buFont typeface="Arial"/>
              <a:buChar char="•"/>
            </a:pPr>
            <a:r>
              <a:rPr lang="en-US" sz="2784">
                <a:solidFill>
                  <a:srgbClr val="343F56"/>
                </a:solidFill>
                <a:latin typeface="Open Sans Light"/>
              </a:rPr>
              <a:t>Color Detection</a:t>
            </a:r>
          </a:p>
          <a:p>
            <a:pPr algn="just">
              <a:lnSpc>
                <a:spcPts val="3898"/>
              </a:lnSpc>
            </a:pPr>
            <a:endParaRPr lang="en-US" sz="2784">
              <a:solidFill>
                <a:srgbClr val="343F56"/>
              </a:solidFill>
              <a:latin typeface="Open Sans Light"/>
            </a:endParaRPr>
          </a:p>
          <a:p>
            <a:pPr algn="just">
              <a:lnSpc>
                <a:spcPts val="3898"/>
              </a:lnSpc>
              <a:spcBef>
                <a:spcPct val="0"/>
              </a:spcBef>
            </a:pPr>
            <a:endParaRPr lang="en-US" sz="2784">
              <a:solidFill>
                <a:srgbClr val="343F56"/>
              </a:solidFill>
              <a:latin typeface="Open Sans Light"/>
            </a:endParaRPr>
          </a:p>
        </p:txBody>
      </p:sp>
      <p:sp>
        <p:nvSpPr>
          <p:cNvPr id="7" name="Freeform 7"/>
          <p:cNvSpPr/>
          <p:nvPr/>
        </p:nvSpPr>
        <p:spPr>
          <a:xfrm>
            <a:off x="2486693" y="6078561"/>
            <a:ext cx="13708378" cy="1205195"/>
          </a:xfrm>
          <a:custGeom>
            <a:avLst/>
            <a:gdLst/>
            <a:ahLst/>
            <a:cxnLst/>
            <a:rect l="l" t="t" r="r" b="b"/>
            <a:pathLst>
              <a:path w="13708378" h="1205195">
                <a:moveTo>
                  <a:pt x="0" y="0"/>
                </a:moveTo>
                <a:lnTo>
                  <a:pt x="13708378" y="0"/>
                </a:lnTo>
                <a:lnTo>
                  <a:pt x="13708378" y="1205195"/>
                </a:lnTo>
                <a:lnTo>
                  <a:pt x="0" y="1205195"/>
                </a:lnTo>
                <a:lnTo>
                  <a:pt x="0" y="0"/>
                </a:lnTo>
                <a:close/>
              </a:path>
            </a:pathLst>
          </a:custGeom>
          <a:blipFill>
            <a:blip r:embed="rId2"/>
            <a:stretch>
              <a:fillRect/>
            </a:stretch>
          </a:blipFill>
        </p:spPr>
      </p:sp>
      <p:sp>
        <p:nvSpPr>
          <p:cNvPr id="8" name="TextBox 8"/>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CLOTHES DESCRIPTOR</a:t>
            </a:r>
          </a:p>
        </p:txBody>
      </p:sp>
      <p:sp>
        <p:nvSpPr>
          <p:cNvPr id="9" name="TextBox 9"/>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229321" y="1028700"/>
            <a:ext cx="9058679" cy="3296376"/>
          </a:xfrm>
          <a:custGeom>
            <a:avLst/>
            <a:gdLst/>
            <a:ahLst/>
            <a:cxnLst/>
            <a:rect l="l" t="t" r="r" b="b"/>
            <a:pathLst>
              <a:path w="9058679" h="3296376">
                <a:moveTo>
                  <a:pt x="0" y="0"/>
                </a:moveTo>
                <a:lnTo>
                  <a:pt x="9058679" y="0"/>
                </a:lnTo>
                <a:lnTo>
                  <a:pt x="9058679" y="3296376"/>
                </a:lnTo>
                <a:lnTo>
                  <a:pt x="0" y="3296376"/>
                </a:lnTo>
                <a:lnTo>
                  <a:pt x="0" y="0"/>
                </a:lnTo>
                <a:close/>
              </a:path>
            </a:pathLst>
          </a:custGeom>
          <a:blipFill>
            <a:blip r:embed="rId2"/>
            <a:stretch>
              <a:fillRect/>
            </a:stretch>
          </a:blipFill>
        </p:spPr>
      </p:sp>
      <p:sp>
        <p:nvSpPr>
          <p:cNvPr id="6" name="Freeform 6"/>
          <p:cNvSpPr/>
          <p:nvPr/>
        </p:nvSpPr>
        <p:spPr>
          <a:xfrm>
            <a:off x="9483783" y="5958349"/>
            <a:ext cx="8549756" cy="3014972"/>
          </a:xfrm>
          <a:custGeom>
            <a:avLst/>
            <a:gdLst/>
            <a:ahLst/>
            <a:cxnLst/>
            <a:rect l="l" t="t" r="r" b="b"/>
            <a:pathLst>
              <a:path w="8549756" h="3014972">
                <a:moveTo>
                  <a:pt x="0" y="0"/>
                </a:moveTo>
                <a:lnTo>
                  <a:pt x="8549756" y="0"/>
                </a:lnTo>
                <a:lnTo>
                  <a:pt x="8549756" y="3014971"/>
                </a:lnTo>
                <a:lnTo>
                  <a:pt x="0" y="3014971"/>
                </a:lnTo>
                <a:lnTo>
                  <a:pt x="0" y="0"/>
                </a:lnTo>
                <a:close/>
              </a:path>
            </a:pathLst>
          </a:custGeom>
          <a:blipFill>
            <a:blip r:embed="rId3"/>
            <a:stretch>
              <a:fillRect/>
            </a:stretch>
          </a:blipFill>
        </p:spPr>
      </p:sp>
      <p:sp>
        <p:nvSpPr>
          <p:cNvPr id="7" name="TextBox 7"/>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CLOTHES DESCRIPTOR</a:t>
            </a:r>
          </a:p>
        </p:txBody>
      </p:sp>
      <p:sp>
        <p:nvSpPr>
          <p:cNvPr id="8" name="TextBox 8"/>
          <p:cNvSpPr txBox="1"/>
          <p:nvPr/>
        </p:nvSpPr>
        <p:spPr>
          <a:xfrm>
            <a:off x="1028700" y="4524955"/>
            <a:ext cx="7331145" cy="2762012"/>
          </a:xfrm>
          <a:prstGeom prst="rect">
            <a:avLst/>
          </a:prstGeom>
        </p:spPr>
        <p:txBody>
          <a:bodyPr lIns="0" tIns="0" rIns="0" bIns="0" rtlCol="0" anchor="t">
            <a:spAutoFit/>
          </a:bodyPr>
          <a:lstStyle/>
          <a:p>
            <a:pPr algn="just">
              <a:lnSpc>
                <a:spcPts val="4144"/>
              </a:lnSpc>
            </a:pPr>
            <a:r>
              <a:rPr lang="en-US" sz="2606">
                <a:solidFill>
                  <a:srgbClr val="000000"/>
                </a:solidFill>
                <a:latin typeface="Roboto"/>
              </a:rPr>
              <a:t>•DeepFasion2 Dataset</a:t>
            </a:r>
          </a:p>
          <a:p>
            <a:pPr algn="just">
              <a:lnSpc>
                <a:spcPts val="4144"/>
              </a:lnSpc>
            </a:pPr>
            <a:r>
              <a:rPr lang="en-US" sz="2606">
                <a:solidFill>
                  <a:srgbClr val="000000"/>
                </a:solidFill>
                <a:latin typeface="Roboto"/>
              </a:rPr>
              <a:t>•Clothing Detection E-commerce Dataset</a:t>
            </a:r>
          </a:p>
          <a:p>
            <a:pPr algn="just">
              <a:lnSpc>
                <a:spcPts val="4144"/>
              </a:lnSpc>
            </a:pPr>
            <a:r>
              <a:rPr lang="en-US" sz="2606">
                <a:solidFill>
                  <a:srgbClr val="000000"/>
                </a:solidFill>
                <a:latin typeface="Roboto"/>
              </a:rPr>
              <a:t>•Custom Texture Dataset</a:t>
            </a:r>
          </a:p>
          <a:p>
            <a:pPr algn="just">
              <a:lnSpc>
                <a:spcPts val="4144"/>
              </a:lnSpc>
            </a:pPr>
            <a:r>
              <a:rPr lang="en-US" sz="2606">
                <a:solidFill>
                  <a:srgbClr val="000000"/>
                </a:solidFill>
                <a:latin typeface="Roboto"/>
              </a:rPr>
              <a:t>•Dataset Annotation</a:t>
            </a:r>
          </a:p>
          <a:p>
            <a:pPr>
              <a:lnSpc>
                <a:spcPts val="5655"/>
              </a:lnSpc>
            </a:pPr>
            <a:endParaRPr lang="en-US" sz="2606">
              <a:solidFill>
                <a:srgbClr val="000000"/>
              </a:solidFill>
              <a:latin typeface="Roboto"/>
            </a:endParaRPr>
          </a:p>
        </p:txBody>
      </p:sp>
      <p:sp>
        <p:nvSpPr>
          <p:cNvPr id="9" name="TextBox 9"/>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023588" y="5753446"/>
            <a:ext cx="4433323" cy="4366782"/>
          </a:xfrm>
          <a:custGeom>
            <a:avLst/>
            <a:gdLst/>
            <a:ahLst/>
            <a:cxnLst/>
            <a:rect l="l" t="t" r="r" b="b"/>
            <a:pathLst>
              <a:path w="4433323" h="4366782">
                <a:moveTo>
                  <a:pt x="0" y="0"/>
                </a:moveTo>
                <a:lnTo>
                  <a:pt x="4433324" y="0"/>
                </a:lnTo>
                <a:lnTo>
                  <a:pt x="4433324" y="4366781"/>
                </a:lnTo>
                <a:lnTo>
                  <a:pt x="0" y="4366781"/>
                </a:lnTo>
                <a:lnTo>
                  <a:pt x="0" y="0"/>
                </a:lnTo>
                <a:close/>
              </a:path>
            </a:pathLst>
          </a:custGeom>
          <a:blipFill>
            <a:blip r:embed="rId2"/>
            <a:stretch>
              <a:fillRect/>
            </a:stretch>
          </a:blipFill>
        </p:spPr>
      </p:sp>
      <p:sp>
        <p:nvSpPr>
          <p:cNvPr id="6" name="Freeform 6"/>
          <p:cNvSpPr/>
          <p:nvPr/>
        </p:nvSpPr>
        <p:spPr>
          <a:xfrm>
            <a:off x="14102104" y="454197"/>
            <a:ext cx="3447300" cy="4535318"/>
          </a:xfrm>
          <a:custGeom>
            <a:avLst/>
            <a:gdLst/>
            <a:ahLst/>
            <a:cxnLst/>
            <a:rect l="l" t="t" r="r" b="b"/>
            <a:pathLst>
              <a:path w="3447300" h="4535318">
                <a:moveTo>
                  <a:pt x="0" y="0"/>
                </a:moveTo>
                <a:lnTo>
                  <a:pt x="3447300" y="0"/>
                </a:lnTo>
                <a:lnTo>
                  <a:pt x="3447300" y="4535318"/>
                </a:lnTo>
                <a:lnTo>
                  <a:pt x="0" y="4535318"/>
                </a:lnTo>
                <a:lnTo>
                  <a:pt x="0" y="0"/>
                </a:lnTo>
                <a:close/>
              </a:path>
            </a:pathLst>
          </a:custGeom>
          <a:blipFill>
            <a:blip r:embed="rId3"/>
            <a:stretch>
              <a:fillRect/>
            </a:stretch>
          </a:blipFill>
        </p:spPr>
      </p:sp>
      <p:sp>
        <p:nvSpPr>
          <p:cNvPr id="7" name="Freeform 7"/>
          <p:cNvSpPr/>
          <p:nvPr/>
        </p:nvSpPr>
        <p:spPr>
          <a:xfrm>
            <a:off x="10016798" y="454197"/>
            <a:ext cx="3423337" cy="4542755"/>
          </a:xfrm>
          <a:custGeom>
            <a:avLst/>
            <a:gdLst/>
            <a:ahLst/>
            <a:cxnLst/>
            <a:rect l="l" t="t" r="r" b="b"/>
            <a:pathLst>
              <a:path w="3423337" h="4542755">
                <a:moveTo>
                  <a:pt x="0" y="0"/>
                </a:moveTo>
                <a:lnTo>
                  <a:pt x="3423337" y="0"/>
                </a:lnTo>
                <a:lnTo>
                  <a:pt x="3423337" y="4542755"/>
                </a:lnTo>
                <a:lnTo>
                  <a:pt x="0" y="4542755"/>
                </a:lnTo>
                <a:lnTo>
                  <a:pt x="0" y="0"/>
                </a:lnTo>
                <a:close/>
              </a:path>
            </a:pathLst>
          </a:custGeom>
          <a:blipFill>
            <a:blip r:embed="rId4"/>
            <a:stretch>
              <a:fillRect/>
            </a:stretch>
          </a:blipFill>
        </p:spPr>
      </p:sp>
      <p:sp>
        <p:nvSpPr>
          <p:cNvPr id="8" name="Freeform 8"/>
          <p:cNvSpPr/>
          <p:nvPr/>
        </p:nvSpPr>
        <p:spPr>
          <a:xfrm>
            <a:off x="10016798" y="5485857"/>
            <a:ext cx="3423337" cy="4507748"/>
          </a:xfrm>
          <a:custGeom>
            <a:avLst/>
            <a:gdLst/>
            <a:ahLst/>
            <a:cxnLst/>
            <a:rect l="l" t="t" r="r" b="b"/>
            <a:pathLst>
              <a:path w="3423337" h="4507748">
                <a:moveTo>
                  <a:pt x="0" y="0"/>
                </a:moveTo>
                <a:lnTo>
                  <a:pt x="3423337" y="0"/>
                </a:lnTo>
                <a:lnTo>
                  <a:pt x="3423337" y="4507748"/>
                </a:lnTo>
                <a:lnTo>
                  <a:pt x="0" y="4507748"/>
                </a:lnTo>
                <a:lnTo>
                  <a:pt x="0" y="0"/>
                </a:lnTo>
                <a:close/>
              </a:path>
            </a:pathLst>
          </a:custGeom>
          <a:blipFill>
            <a:blip r:embed="rId5"/>
            <a:stretch>
              <a:fillRect/>
            </a:stretch>
          </a:blipFill>
        </p:spPr>
      </p:sp>
      <p:sp>
        <p:nvSpPr>
          <p:cNvPr id="9" name="Freeform 9"/>
          <p:cNvSpPr/>
          <p:nvPr/>
        </p:nvSpPr>
        <p:spPr>
          <a:xfrm>
            <a:off x="14131938" y="5482550"/>
            <a:ext cx="3417466" cy="4511055"/>
          </a:xfrm>
          <a:custGeom>
            <a:avLst/>
            <a:gdLst/>
            <a:ahLst/>
            <a:cxnLst/>
            <a:rect l="l" t="t" r="r" b="b"/>
            <a:pathLst>
              <a:path w="3417466" h="4511055">
                <a:moveTo>
                  <a:pt x="0" y="0"/>
                </a:moveTo>
                <a:lnTo>
                  <a:pt x="3417466" y="0"/>
                </a:lnTo>
                <a:lnTo>
                  <a:pt x="3417466" y="4511055"/>
                </a:lnTo>
                <a:lnTo>
                  <a:pt x="0" y="4511055"/>
                </a:lnTo>
                <a:lnTo>
                  <a:pt x="0" y="0"/>
                </a:lnTo>
                <a:close/>
              </a:path>
            </a:pathLst>
          </a:custGeom>
          <a:blipFill>
            <a:blip r:embed="rId6"/>
            <a:stretch>
              <a:fillRect/>
            </a:stretch>
          </a:blipFill>
        </p:spPr>
      </p:sp>
      <p:sp>
        <p:nvSpPr>
          <p:cNvPr id="10" name="TextBox 10"/>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CLOTHES DESCRIPTOR</a:t>
            </a:r>
          </a:p>
        </p:txBody>
      </p:sp>
      <p:sp>
        <p:nvSpPr>
          <p:cNvPr id="11" name="TextBox 11"/>
          <p:cNvSpPr txBox="1"/>
          <p:nvPr/>
        </p:nvSpPr>
        <p:spPr>
          <a:xfrm>
            <a:off x="713229" y="3771595"/>
            <a:ext cx="7331145" cy="1714262"/>
          </a:xfrm>
          <a:prstGeom prst="rect">
            <a:avLst/>
          </a:prstGeom>
        </p:spPr>
        <p:txBody>
          <a:bodyPr lIns="0" tIns="0" rIns="0" bIns="0" rtlCol="0" anchor="t">
            <a:spAutoFit/>
          </a:bodyPr>
          <a:lstStyle/>
          <a:p>
            <a:pPr algn="just">
              <a:lnSpc>
                <a:spcPts val="4144"/>
              </a:lnSpc>
            </a:pPr>
            <a:r>
              <a:rPr lang="en-US" sz="2606">
                <a:solidFill>
                  <a:srgbClr val="000000"/>
                </a:solidFill>
                <a:latin typeface="Roboto"/>
              </a:rPr>
              <a:t>•Architecture and workflow (RPN and Head)</a:t>
            </a:r>
          </a:p>
          <a:p>
            <a:pPr algn="just">
              <a:lnSpc>
                <a:spcPts val="4144"/>
              </a:lnSpc>
            </a:pPr>
            <a:r>
              <a:rPr lang="en-US" sz="2606">
                <a:solidFill>
                  <a:srgbClr val="000000"/>
                </a:solidFill>
                <a:latin typeface="Roboto"/>
              </a:rPr>
              <a:t>•Instant Segmentation </a:t>
            </a:r>
          </a:p>
          <a:p>
            <a:pPr>
              <a:lnSpc>
                <a:spcPts val="5655"/>
              </a:lnSpc>
            </a:pPr>
            <a:endParaRPr lang="en-US" sz="2606">
              <a:solidFill>
                <a:srgbClr val="000000"/>
              </a:solidFill>
              <a:latin typeface="Roboto"/>
            </a:endParaRPr>
          </a:p>
        </p:txBody>
      </p:sp>
      <p:sp>
        <p:nvSpPr>
          <p:cNvPr id="12" name="TextBox 12"/>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3" name="TextBox 13"/>
          <p:cNvSpPr txBox="1"/>
          <p:nvPr/>
        </p:nvSpPr>
        <p:spPr>
          <a:xfrm>
            <a:off x="808587" y="3217875"/>
            <a:ext cx="3295829"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MASK R-CNN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4093" y="5003858"/>
            <a:ext cx="8839385" cy="1204366"/>
          </a:xfrm>
          <a:custGeom>
            <a:avLst/>
            <a:gdLst/>
            <a:ahLst/>
            <a:cxnLst/>
            <a:rect l="l" t="t" r="r" b="b"/>
            <a:pathLst>
              <a:path w="8839385" h="1204366">
                <a:moveTo>
                  <a:pt x="0" y="0"/>
                </a:moveTo>
                <a:lnTo>
                  <a:pt x="8839385" y="0"/>
                </a:lnTo>
                <a:lnTo>
                  <a:pt x="8839385" y="1204366"/>
                </a:lnTo>
                <a:lnTo>
                  <a:pt x="0" y="1204366"/>
                </a:lnTo>
                <a:lnTo>
                  <a:pt x="0" y="0"/>
                </a:lnTo>
                <a:close/>
              </a:path>
            </a:pathLst>
          </a:custGeom>
          <a:blipFill>
            <a:blip r:embed="rId2"/>
            <a:stretch>
              <a:fillRect/>
            </a:stretch>
          </a:blipFill>
        </p:spPr>
      </p:sp>
      <p:sp>
        <p:nvSpPr>
          <p:cNvPr id="6" name="TextBox 6"/>
          <p:cNvSpPr txBox="1"/>
          <p:nvPr/>
        </p:nvSpPr>
        <p:spPr>
          <a:xfrm>
            <a:off x="738612" y="904875"/>
            <a:ext cx="7331145" cy="2087840"/>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CLOTHES DESCRIPTOR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10045732" y="349422"/>
            <a:ext cx="6731610" cy="1713864"/>
          </a:xfrm>
          <a:prstGeom prst="rect">
            <a:avLst/>
          </a:prstGeom>
        </p:spPr>
        <p:txBody>
          <a:bodyPr lIns="0" tIns="0" rIns="0" bIns="0" rtlCol="0" anchor="t">
            <a:spAutoFit/>
          </a:bodyPr>
          <a:lstStyle/>
          <a:p>
            <a:pPr algn="ctr">
              <a:lnSpc>
                <a:spcPts val="6860"/>
              </a:lnSpc>
            </a:pPr>
            <a:r>
              <a:rPr lang="en-US" sz="4900">
                <a:solidFill>
                  <a:srgbClr val="FFFFFF"/>
                </a:solidFill>
                <a:latin typeface="Hagrid Heavy"/>
              </a:rPr>
              <a:t>TEXTURE DETECTION</a:t>
            </a:r>
          </a:p>
        </p:txBody>
      </p:sp>
      <p:sp>
        <p:nvSpPr>
          <p:cNvPr id="9" name="TextBox 9"/>
          <p:cNvSpPr txBox="1"/>
          <p:nvPr/>
        </p:nvSpPr>
        <p:spPr>
          <a:xfrm>
            <a:off x="9144000" y="2146737"/>
            <a:ext cx="8984863" cy="8407345"/>
          </a:xfrm>
          <a:prstGeom prst="rect">
            <a:avLst/>
          </a:prstGeom>
        </p:spPr>
        <p:txBody>
          <a:bodyPr lIns="0" tIns="0" rIns="0" bIns="0" rtlCol="0" anchor="t">
            <a:spAutoFit/>
          </a:bodyPr>
          <a:lstStyle/>
          <a:p>
            <a:pPr marL="564587" lvl="1" indent="-282294" algn="just">
              <a:lnSpc>
                <a:spcPts val="4157"/>
              </a:lnSpc>
              <a:buFont typeface="Arial"/>
              <a:buChar char="•"/>
            </a:pPr>
            <a:r>
              <a:rPr lang="en-US" sz="2615">
                <a:solidFill>
                  <a:srgbClr val="FFFFFF"/>
                </a:solidFill>
                <a:latin typeface="Roboto"/>
              </a:rPr>
              <a:t>Data Loading and Preprocessing</a:t>
            </a:r>
          </a:p>
          <a:p>
            <a:pPr marL="1129174" lvl="2" indent="-376391" algn="just">
              <a:lnSpc>
                <a:spcPts val="4157"/>
              </a:lnSpc>
              <a:buFont typeface="Arial"/>
              <a:buChar char="⚬"/>
            </a:pPr>
            <a:r>
              <a:rPr lang="en-US" sz="2615">
                <a:solidFill>
                  <a:srgbClr val="FFFFFF"/>
                </a:solidFill>
                <a:latin typeface="Roboto"/>
              </a:rPr>
              <a:t>Loading</a:t>
            </a:r>
          </a:p>
          <a:p>
            <a:pPr marL="1129174" lvl="2" indent="-376391" algn="just">
              <a:lnSpc>
                <a:spcPts val="4157"/>
              </a:lnSpc>
              <a:buFont typeface="Arial"/>
              <a:buChar char="⚬"/>
            </a:pPr>
            <a:r>
              <a:rPr lang="en-US" sz="2615">
                <a:solidFill>
                  <a:srgbClr val="FFFFFF"/>
                </a:solidFill>
                <a:latin typeface="Roboto"/>
              </a:rPr>
              <a:t>Resizing</a:t>
            </a:r>
          </a:p>
          <a:p>
            <a:pPr marL="1129174" lvl="2" indent="-376391" algn="just">
              <a:lnSpc>
                <a:spcPts val="4157"/>
              </a:lnSpc>
              <a:buFont typeface="Arial"/>
              <a:buChar char="⚬"/>
            </a:pPr>
            <a:r>
              <a:rPr lang="en-US" sz="2615">
                <a:solidFill>
                  <a:srgbClr val="FFFFFF"/>
                </a:solidFill>
                <a:latin typeface="Roboto"/>
              </a:rPr>
              <a:t>Split Shuffling</a:t>
            </a:r>
          </a:p>
          <a:p>
            <a:pPr marL="564587" lvl="1" indent="-282294" algn="just">
              <a:lnSpc>
                <a:spcPts val="4157"/>
              </a:lnSpc>
              <a:buFont typeface="Arial"/>
              <a:buChar char="•"/>
            </a:pPr>
            <a:r>
              <a:rPr lang="en-US" sz="2615">
                <a:solidFill>
                  <a:srgbClr val="FFFFFF"/>
                </a:solidFill>
                <a:latin typeface="Roboto"/>
              </a:rPr>
              <a:t>Feature Selection and Extraction</a:t>
            </a:r>
          </a:p>
          <a:p>
            <a:pPr marL="1129174" lvl="2" indent="-376391" algn="just">
              <a:lnSpc>
                <a:spcPts val="4157"/>
              </a:lnSpc>
              <a:buFont typeface="Arial"/>
              <a:buChar char="⚬"/>
            </a:pPr>
            <a:r>
              <a:rPr lang="en-US" sz="2615">
                <a:solidFill>
                  <a:srgbClr val="FFFFFF"/>
                </a:solidFill>
                <a:latin typeface="Roboto"/>
              </a:rPr>
              <a:t>GLCM</a:t>
            </a:r>
          </a:p>
          <a:p>
            <a:pPr marL="1129174" lvl="2" indent="-376391" algn="just">
              <a:lnSpc>
                <a:spcPts val="4157"/>
              </a:lnSpc>
              <a:buFont typeface="Arial"/>
              <a:buChar char="⚬"/>
            </a:pPr>
            <a:r>
              <a:rPr lang="en-US" sz="2615">
                <a:solidFill>
                  <a:srgbClr val="FFFFFF"/>
                </a:solidFill>
                <a:latin typeface="Roboto"/>
              </a:rPr>
              <a:t>Daisy</a:t>
            </a:r>
          </a:p>
          <a:p>
            <a:pPr marL="1129174" lvl="2" indent="-376391" algn="just">
              <a:lnSpc>
                <a:spcPts val="4157"/>
              </a:lnSpc>
              <a:buFont typeface="Arial"/>
              <a:buChar char="⚬"/>
            </a:pPr>
            <a:r>
              <a:rPr lang="en-US" sz="2615">
                <a:solidFill>
                  <a:srgbClr val="FFFFFF"/>
                </a:solidFill>
                <a:latin typeface="Roboto"/>
              </a:rPr>
              <a:t>PCA</a:t>
            </a:r>
          </a:p>
          <a:p>
            <a:pPr marL="1129174" lvl="2" indent="-376391" algn="just">
              <a:lnSpc>
                <a:spcPts val="4157"/>
              </a:lnSpc>
              <a:buFont typeface="Arial"/>
              <a:buChar char="⚬"/>
            </a:pPr>
            <a:r>
              <a:rPr lang="en-US" sz="2615">
                <a:solidFill>
                  <a:srgbClr val="FFFFFF"/>
                </a:solidFill>
                <a:latin typeface="Roboto"/>
              </a:rPr>
              <a:t>Standardization</a:t>
            </a:r>
          </a:p>
          <a:p>
            <a:pPr marL="564587" lvl="1" indent="-282294" algn="just">
              <a:lnSpc>
                <a:spcPts val="4157"/>
              </a:lnSpc>
              <a:buFont typeface="Arial"/>
              <a:buChar char="•"/>
            </a:pPr>
            <a:r>
              <a:rPr lang="en-US" sz="2615">
                <a:solidFill>
                  <a:srgbClr val="FFFFFF"/>
                </a:solidFill>
                <a:latin typeface="Roboto"/>
              </a:rPr>
              <a:t>Model Selection and Training</a:t>
            </a:r>
          </a:p>
          <a:p>
            <a:pPr marL="1129174" lvl="2" indent="-376391" algn="just">
              <a:lnSpc>
                <a:spcPts val="4157"/>
              </a:lnSpc>
              <a:buFont typeface="Arial"/>
              <a:buChar char="⚬"/>
            </a:pPr>
            <a:r>
              <a:rPr lang="en-US" sz="2615">
                <a:solidFill>
                  <a:srgbClr val="FFFFFF"/>
                </a:solidFill>
                <a:latin typeface="Roboto"/>
              </a:rPr>
              <a:t>KNN</a:t>
            </a:r>
          </a:p>
          <a:p>
            <a:pPr marL="1129174" lvl="2" indent="-376391" algn="just">
              <a:lnSpc>
                <a:spcPts val="4157"/>
              </a:lnSpc>
              <a:buFont typeface="Arial"/>
              <a:buChar char="⚬"/>
            </a:pPr>
            <a:r>
              <a:rPr lang="en-US" sz="2615">
                <a:solidFill>
                  <a:srgbClr val="FFFFFF"/>
                </a:solidFill>
                <a:latin typeface="Roboto"/>
              </a:rPr>
              <a:t>ANN</a:t>
            </a:r>
          </a:p>
          <a:p>
            <a:pPr marL="1129174" lvl="2" indent="-376391" algn="just">
              <a:lnSpc>
                <a:spcPts val="4157"/>
              </a:lnSpc>
              <a:buFont typeface="Arial"/>
              <a:buChar char="⚬"/>
            </a:pPr>
            <a:r>
              <a:rPr lang="en-US" sz="2615">
                <a:solidFill>
                  <a:srgbClr val="FFFFFF"/>
                </a:solidFill>
                <a:latin typeface="Roboto"/>
              </a:rPr>
              <a:t>SVM</a:t>
            </a:r>
          </a:p>
          <a:p>
            <a:pPr marL="1129174" lvl="2" indent="-376391" algn="just">
              <a:lnSpc>
                <a:spcPts val="4157"/>
              </a:lnSpc>
              <a:buFont typeface="Arial"/>
              <a:buChar char="⚬"/>
            </a:pPr>
            <a:r>
              <a:rPr lang="en-US" sz="2615">
                <a:solidFill>
                  <a:srgbClr val="FFFFFF"/>
                </a:solidFill>
                <a:latin typeface="Roboto"/>
              </a:rPr>
              <a:t>Random Forest</a:t>
            </a:r>
          </a:p>
          <a:p>
            <a:pPr marL="564587" lvl="1" indent="-282294" algn="just">
              <a:lnSpc>
                <a:spcPts val="4157"/>
              </a:lnSpc>
              <a:buFont typeface="Arial"/>
              <a:buChar char="•"/>
            </a:pPr>
            <a:r>
              <a:rPr lang="en-US" sz="2615">
                <a:solidFill>
                  <a:srgbClr val="FFFFFF"/>
                </a:solidFill>
                <a:latin typeface="Roboto"/>
              </a:rPr>
              <a:t>•Performance Analysis</a:t>
            </a:r>
          </a:p>
          <a:p>
            <a:pPr>
              <a:lnSpc>
                <a:spcPts val="4611"/>
              </a:lnSpc>
            </a:pPr>
            <a:endParaRPr lang="en-US" sz="2615">
              <a:solidFill>
                <a:srgbClr val="FFFFFF"/>
              </a:solidFill>
              <a:latin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28750"/>
            <a:ext cx="16230600" cy="3351229"/>
            <a:chOff x="0" y="0"/>
            <a:chExt cx="3965003" cy="818678"/>
          </a:xfrm>
        </p:grpSpPr>
        <p:sp>
          <p:nvSpPr>
            <p:cNvPr id="3" name="Freeform 3"/>
            <p:cNvSpPr/>
            <p:nvPr/>
          </p:nvSpPr>
          <p:spPr>
            <a:xfrm>
              <a:off x="0" y="0"/>
              <a:ext cx="3965003" cy="818678"/>
            </a:xfrm>
            <a:custGeom>
              <a:avLst/>
              <a:gdLst/>
              <a:ahLst/>
              <a:cxnLst/>
              <a:rect l="l" t="t" r="r" b="b"/>
              <a:pathLst>
                <a:path w="3965003" h="818678">
                  <a:moveTo>
                    <a:pt x="0" y="0"/>
                  </a:moveTo>
                  <a:lnTo>
                    <a:pt x="3965003" y="0"/>
                  </a:lnTo>
                  <a:lnTo>
                    <a:pt x="3965003" y="818678"/>
                  </a:lnTo>
                  <a:lnTo>
                    <a:pt x="0" y="81867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72890" y="669306"/>
            <a:ext cx="9342221" cy="2645411"/>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CLOTHES DESCRIPTOR</a:t>
            </a:r>
          </a:p>
        </p:txBody>
      </p:sp>
      <p:sp>
        <p:nvSpPr>
          <p:cNvPr id="6" name="TextBox 6"/>
          <p:cNvSpPr txBox="1"/>
          <p:nvPr/>
        </p:nvSpPr>
        <p:spPr>
          <a:xfrm>
            <a:off x="3168314" y="5230351"/>
            <a:ext cx="11951373" cy="2184400"/>
          </a:xfrm>
          <a:prstGeom prst="rect">
            <a:avLst/>
          </a:prstGeom>
        </p:spPr>
        <p:txBody>
          <a:bodyPr lIns="0" tIns="0" rIns="0" bIns="0" rtlCol="0" anchor="t">
            <a:spAutoFit/>
          </a:bodyPr>
          <a:lstStyle/>
          <a:p>
            <a:pPr algn="ctr">
              <a:lnSpc>
                <a:spcPts val="3500"/>
              </a:lnSpc>
            </a:pPr>
            <a:r>
              <a:rPr lang="en-US" sz="2500">
                <a:solidFill>
                  <a:srgbClr val="343F56"/>
                </a:solidFill>
                <a:latin typeface="Roboto"/>
              </a:rPr>
              <a:t>•Process segmented Image</a:t>
            </a:r>
          </a:p>
          <a:p>
            <a:pPr algn="ctr">
              <a:lnSpc>
                <a:spcPts val="3500"/>
              </a:lnSpc>
            </a:pPr>
            <a:r>
              <a:rPr lang="en-US" sz="2500">
                <a:solidFill>
                  <a:srgbClr val="343F56"/>
                </a:solidFill>
                <a:latin typeface="Roboto"/>
              </a:rPr>
              <a:t>•Extract most 3 dominant color</a:t>
            </a:r>
          </a:p>
          <a:p>
            <a:pPr algn="ctr">
              <a:lnSpc>
                <a:spcPts val="3500"/>
              </a:lnSpc>
            </a:pPr>
            <a:r>
              <a:rPr lang="en-US" sz="2500">
                <a:solidFill>
                  <a:srgbClr val="343F56"/>
                </a:solidFill>
                <a:latin typeface="Roboto"/>
              </a:rPr>
              <a:t>•Calculate distance to the ten most principal colors</a:t>
            </a:r>
          </a:p>
          <a:p>
            <a:pPr algn="ctr">
              <a:lnSpc>
                <a:spcPts val="3500"/>
              </a:lnSpc>
            </a:pPr>
            <a:r>
              <a:rPr lang="en-US" sz="2500">
                <a:solidFill>
                  <a:srgbClr val="343F56"/>
                </a:solidFill>
                <a:latin typeface="Roboto"/>
              </a:rPr>
              <a:t>•Choose colorswith minimum distance</a:t>
            </a:r>
          </a:p>
          <a:p>
            <a:pPr algn="ctr">
              <a:lnSpc>
                <a:spcPts val="3500"/>
              </a:lnSpc>
            </a:pPr>
            <a:endParaRPr lang="en-US" sz="2500">
              <a:solidFill>
                <a:srgbClr val="343F56"/>
              </a:solidFill>
              <a:latin typeface="Roboto"/>
            </a:endParaRPr>
          </a:p>
        </p:txBody>
      </p:sp>
      <p:sp>
        <p:nvSpPr>
          <p:cNvPr id="7" name="Freeform 7"/>
          <p:cNvSpPr/>
          <p:nvPr/>
        </p:nvSpPr>
        <p:spPr>
          <a:xfrm>
            <a:off x="16497644" y="8519575"/>
            <a:ext cx="1790356" cy="1798385"/>
          </a:xfrm>
          <a:custGeom>
            <a:avLst/>
            <a:gdLst/>
            <a:ahLst/>
            <a:cxnLst/>
            <a:rect l="l" t="t" r="r" b="b"/>
            <a:pathLst>
              <a:path w="1790356" h="1798385">
                <a:moveTo>
                  <a:pt x="0" y="0"/>
                </a:moveTo>
                <a:lnTo>
                  <a:pt x="1790356" y="0"/>
                </a:lnTo>
                <a:lnTo>
                  <a:pt x="1790356" y="1798385"/>
                </a:lnTo>
                <a:lnTo>
                  <a:pt x="0" y="1798385"/>
                </a:lnTo>
                <a:lnTo>
                  <a:pt x="0" y="0"/>
                </a:lnTo>
                <a:close/>
              </a:path>
            </a:pathLst>
          </a:custGeom>
          <a:blipFill>
            <a:blip r:embed="rId2"/>
            <a:stretch>
              <a:fillRect/>
            </a:stretch>
          </a:blipFill>
        </p:spPr>
      </p:sp>
      <p:sp>
        <p:nvSpPr>
          <p:cNvPr id="8" name="TextBox 8"/>
          <p:cNvSpPr txBox="1"/>
          <p:nvPr/>
        </p:nvSpPr>
        <p:spPr>
          <a:xfrm>
            <a:off x="521451" y="406572"/>
            <a:ext cx="3951439" cy="791844"/>
          </a:xfrm>
          <a:prstGeom prst="rect">
            <a:avLst/>
          </a:prstGeom>
        </p:spPr>
        <p:txBody>
          <a:bodyPr lIns="0" tIns="0" rIns="0" bIns="0" rtlCol="0" anchor="t">
            <a:spAutoFit/>
          </a:bodyPr>
          <a:lstStyle/>
          <a:p>
            <a:pPr>
              <a:lnSpc>
                <a:spcPts val="3080"/>
              </a:lnSpc>
            </a:pPr>
            <a:r>
              <a:rPr lang="en-US" sz="2200">
                <a:solidFill>
                  <a:srgbClr val="FFFFFF"/>
                </a:solidFill>
                <a:latin typeface="Hagrid Bold"/>
              </a:rPr>
              <a:t>MODULAR DECOMPOSITION</a:t>
            </a:r>
          </a:p>
        </p:txBody>
      </p:sp>
      <p:sp>
        <p:nvSpPr>
          <p:cNvPr id="9" name="TextBox 9"/>
          <p:cNvSpPr txBox="1"/>
          <p:nvPr/>
        </p:nvSpPr>
        <p:spPr>
          <a:xfrm>
            <a:off x="1510874" y="4867766"/>
            <a:ext cx="3295829"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COLOR DETECTION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28750"/>
            <a:ext cx="16230600" cy="3351229"/>
            <a:chOff x="0" y="0"/>
            <a:chExt cx="3965003" cy="818678"/>
          </a:xfrm>
        </p:grpSpPr>
        <p:sp>
          <p:nvSpPr>
            <p:cNvPr id="3" name="Freeform 3"/>
            <p:cNvSpPr/>
            <p:nvPr/>
          </p:nvSpPr>
          <p:spPr>
            <a:xfrm>
              <a:off x="0" y="0"/>
              <a:ext cx="3965003" cy="818678"/>
            </a:xfrm>
            <a:custGeom>
              <a:avLst/>
              <a:gdLst/>
              <a:ahLst/>
              <a:cxnLst/>
              <a:rect l="l" t="t" r="r" b="b"/>
              <a:pathLst>
                <a:path w="3965003" h="818678">
                  <a:moveTo>
                    <a:pt x="0" y="0"/>
                  </a:moveTo>
                  <a:lnTo>
                    <a:pt x="3965003" y="0"/>
                  </a:lnTo>
                  <a:lnTo>
                    <a:pt x="3965003" y="818678"/>
                  </a:lnTo>
                  <a:lnTo>
                    <a:pt x="0" y="81867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72890" y="669306"/>
            <a:ext cx="9342221"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INTRODUCTION</a:t>
            </a:r>
          </a:p>
        </p:txBody>
      </p:sp>
      <p:sp>
        <p:nvSpPr>
          <p:cNvPr id="6" name="TextBox 6"/>
          <p:cNvSpPr txBox="1"/>
          <p:nvPr/>
        </p:nvSpPr>
        <p:spPr>
          <a:xfrm>
            <a:off x="3168314" y="5230351"/>
            <a:ext cx="11951373" cy="2091690"/>
          </a:xfrm>
          <a:prstGeom prst="rect">
            <a:avLst/>
          </a:prstGeom>
        </p:spPr>
        <p:txBody>
          <a:bodyPr lIns="0" tIns="0" rIns="0" bIns="0" rtlCol="0" anchor="t">
            <a:spAutoFit/>
          </a:bodyPr>
          <a:lstStyle/>
          <a:p>
            <a:pPr algn="ctr">
              <a:lnSpc>
                <a:spcPts val="3360"/>
              </a:lnSpc>
            </a:pPr>
            <a:r>
              <a:rPr lang="en-US" sz="2400">
                <a:solidFill>
                  <a:srgbClr val="343F56"/>
                </a:solidFill>
                <a:latin typeface="Roboto"/>
              </a:rPr>
              <a:t>According to the WHO, around 2 billion people are visually impaired or blind. This is not a minority. Nevertheless, very little has been done to help them throughout their day. The proposed system offers a mobile application that uses AI to help VIB people complete their daily tasks. It captures images from the user’s camera as input and gives the user feedback through a text-to-speech module.</a:t>
            </a:r>
          </a:p>
        </p:txBody>
      </p:sp>
      <p:sp>
        <p:nvSpPr>
          <p:cNvPr id="7" name="Freeform 7"/>
          <p:cNvSpPr/>
          <p:nvPr/>
        </p:nvSpPr>
        <p:spPr>
          <a:xfrm>
            <a:off x="0" y="0"/>
            <a:ext cx="1790088" cy="1798116"/>
          </a:xfrm>
          <a:custGeom>
            <a:avLst/>
            <a:gdLst/>
            <a:ahLst/>
            <a:cxnLst/>
            <a:rect l="l" t="t" r="r" b="b"/>
            <a:pathLst>
              <a:path w="1790088" h="1798116">
                <a:moveTo>
                  <a:pt x="0" y="0"/>
                </a:moveTo>
                <a:lnTo>
                  <a:pt x="1790088" y="0"/>
                </a:lnTo>
                <a:lnTo>
                  <a:pt x="1790088" y="1798116"/>
                </a:lnTo>
                <a:lnTo>
                  <a:pt x="0" y="1798116"/>
                </a:lnTo>
                <a:lnTo>
                  <a:pt x="0" y="0"/>
                </a:lnTo>
                <a:close/>
              </a:path>
            </a:pathLst>
          </a:custGeom>
          <a:blipFill>
            <a:blip r:embed="rId2"/>
            <a:stretch>
              <a:fillRect/>
            </a:stretch>
          </a:blipFill>
        </p:spPr>
      </p:sp>
      <p:sp>
        <p:nvSpPr>
          <p:cNvPr id="8" name="Freeform 8"/>
          <p:cNvSpPr/>
          <p:nvPr/>
        </p:nvSpPr>
        <p:spPr>
          <a:xfrm>
            <a:off x="16497644" y="8519575"/>
            <a:ext cx="1790356" cy="1798385"/>
          </a:xfrm>
          <a:custGeom>
            <a:avLst/>
            <a:gdLst/>
            <a:ahLst/>
            <a:cxnLst/>
            <a:rect l="l" t="t" r="r" b="b"/>
            <a:pathLst>
              <a:path w="1790356" h="1798385">
                <a:moveTo>
                  <a:pt x="0" y="0"/>
                </a:moveTo>
                <a:lnTo>
                  <a:pt x="1790356" y="0"/>
                </a:lnTo>
                <a:lnTo>
                  <a:pt x="1790356" y="1798385"/>
                </a:lnTo>
                <a:lnTo>
                  <a:pt x="0" y="1798385"/>
                </a:lnTo>
                <a:lnTo>
                  <a:pt x="0" y="0"/>
                </a:lnTo>
                <a:close/>
              </a:path>
            </a:pathLst>
          </a:custGeom>
          <a:blipFill>
            <a:blip r:embed="rId2"/>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8964840" y="2393223"/>
            <a:ext cx="19050" cy="7523910"/>
          </a:xfrm>
          <a:prstGeom prst="line">
            <a:avLst/>
          </a:prstGeom>
          <a:ln w="38100" cap="flat">
            <a:solidFill>
              <a:srgbClr val="106CB5"/>
            </a:solidFill>
            <a:prstDash val="solid"/>
            <a:headEnd type="none" w="sm" len="sm"/>
            <a:tailEnd type="none" w="sm" len="sm"/>
          </a:ln>
        </p:spPr>
      </p:sp>
      <p:sp>
        <p:nvSpPr>
          <p:cNvPr id="7" name="Freeform 7"/>
          <p:cNvSpPr/>
          <p:nvPr/>
        </p:nvSpPr>
        <p:spPr>
          <a:xfrm>
            <a:off x="2859241" y="6338267"/>
            <a:ext cx="4837390" cy="3308909"/>
          </a:xfrm>
          <a:custGeom>
            <a:avLst/>
            <a:gdLst/>
            <a:ahLst/>
            <a:cxnLst/>
            <a:rect l="l" t="t" r="r" b="b"/>
            <a:pathLst>
              <a:path w="4837390" h="3308909">
                <a:moveTo>
                  <a:pt x="0" y="0"/>
                </a:moveTo>
                <a:lnTo>
                  <a:pt x="4837389" y="0"/>
                </a:lnTo>
                <a:lnTo>
                  <a:pt x="4837389" y="3308910"/>
                </a:lnTo>
                <a:lnTo>
                  <a:pt x="0" y="3308910"/>
                </a:lnTo>
                <a:lnTo>
                  <a:pt x="0" y="0"/>
                </a:lnTo>
                <a:close/>
              </a:path>
            </a:pathLst>
          </a:custGeom>
          <a:blipFill>
            <a:blip r:embed="rId2"/>
            <a:stretch>
              <a:fillRect/>
            </a:stretch>
          </a:blipFill>
        </p:spPr>
      </p:sp>
      <p:sp>
        <p:nvSpPr>
          <p:cNvPr id="8" name="Freeform 8"/>
          <p:cNvSpPr/>
          <p:nvPr/>
        </p:nvSpPr>
        <p:spPr>
          <a:xfrm>
            <a:off x="10422339" y="6079002"/>
            <a:ext cx="5218279" cy="3568175"/>
          </a:xfrm>
          <a:custGeom>
            <a:avLst/>
            <a:gdLst/>
            <a:ahLst/>
            <a:cxnLst/>
            <a:rect l="l" t="t" r="r" b="b"/>
            <a:pathLst>
              <a:path w="5218279" h="3568175">
                <a:moveTo>
                  <a:pt x="0" y="0"/>
                </a:moveTo>
                <a:lnTo>
                  <a:pt x="5218279" y="0"/>
                </a:lnTo>
                <a:lnTo>
                  <a:pt x="5218279" y="3568175"/>
                </a:lnTo>
                <a:lnTo>
                  <a:pt x="0" y="3568175"/>
                </a:lnTo>
                <a:lnTo>
                  <a:pt x="0" y="0"/>
                </a:lnTo>
                <a:close/>
              </a:path>
            </a:pathLst>
          </a:custGeom>
          <a:blipFill>
            <a:blip r:embed="rId3"/>
            <a:stretch>
              <a:fillRect/>
            </a:stretch>
          </a:blipFill>
        </p:spPr>
      </p:sp>
      <p:sp>
        <p:nvSpPr>
          <p:cNvPr id="9" name="TextBox 9"/>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APPAREL RECOMMENDER </a:t>
            </a:r>
          </a:p>
        </p:txBody>
      </p:sp>
      <p:sp>
        <p:nvSpPr>
          <p:cNvPr id="10" name="TextBox 10"/>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1" name="TextBox 11"/>
          <p:cNvSpPr txBox="1"/>
          <p:nvPr/>
        </p:nvSpPr>
        <p:spPr>
          <a:xfrm>
            <a:off x="1368028" y="2869429"/>
            <a:ext cx="7147751" cy="3377323"/>
          </a:xfrm>
          <a:prstGeom prst="rect">
            <a:avLst/>
          </a:prstGeom>
        </p:spPr>
        <p:txBody>
          <a:bodyPr lIns="0" tIns="0" rIns="0" bIns="0" rtlCol="0" anchor="t">
            <a:spAutoFit/>
          </a:bodyPr>
          <a:lstStyle/>
          <a:p>
            <a:pPr marL="601181" lvl="1" indent="-300590" algn="just">
              <a:lnSpc>
                <a:spcPts val="3898"/>
              </a:lnSpc>
              <a:buFont typeface="Arial"/>
              <a:buChar char="•"/>
            </a:pPr>
            <a:r>
              <a:rPr lang="en-US" sz="2784">
                <a:solidFill>
                  <a:srgbClr val="343F56"/>
                </a:solidFill>
                <a:latin typeface="Open Sans Light"/>
              </a:rPr>
              <a:t>Recommend to the user an outfit based on their preference</a:t>
            </a:r>
          </a:p>
          <a:p>
            <a:pPr marL="601181" lvl="1" indent="-300590" algn="just">
              <a:lnSpc>
                <a:spcPts val="3898"/>
              </a:lnSpc>
              <a:buFont typeface="Arial"/>
              <a:buChar char="•"/>
            </a:pPr>
            <a:r>
              <a:rPr lang="en-US" sz="2784">
                <a:solidFill>
                  <a:srgbClr val="343F56"/>
                </a:solidFill>
                <a:latin typeface="Open Sans Light"/>
              </a:rPr>
              <a:t>Also follows some generic fashion rules</a:t>
            </a:r>
          </a:p>
          <a:p>
            <a:pPr marL="601181" lvl="1" indent="-300590" algn="just">
              <a:lnSpc>
                <a:spcPts val="3898"/>
              </a:lnSpc>
              <a:buFont typeface="Arial"/>
              <a:buChar char="•"/>
            </a:pPr>
            <a:r>
              <a:rPr lang="en-US" sz="2784">
                <a:solidFill>
                  <a:srgbClr val="343F56"/>
                </a:solidFill>
                <a:latin typeface="Open Sans Light"/>
              </a:rPr>
              <a:t>TF-IDF is used to vectorize the user’s wardrobe</a:t>
            </a:r>
          </a:p>
          <a:p>
            <a:pPr algn="just">
              <a:lnSpc>
                <a:spcPts val="3898"/>
              </a:lnSpc>
            </a:pPr>
            <a:r>
              <a:rPr lang="en-US" sz="2784">
                <a:solidFill>
                  <a:srgbClr val="343F56"/>
                </a:solidFill>
                <a:latin typeface="Open Sans Light"/>
              </a:rPr>
              <a:t>      -Results are 3D vectors since three</a:t>
            </a:r>
          </a:p>
          <a:p>
            <a:pPr algn="just">
              <a:lnSpc>
                <a:spcPts val="3898"/>
              </a:lnSpc>
              <a:spcBef>
                <a:spcPct val="0"/>
              </a:spcBef>
            </a:pPr>
            <a:r>
              <a:rPr lang="en-US" sz="2784">
                <a:solidFill>
                  <a:srgbClr val="343F56"/>
                </a:solidFill>
                <a:latin typeface="Open Sans Light"/>
              </a:rPr>
              <a:t>       features were used</a:t>
            </a:r>
          </a:p>
        </p:txBody>
      </p:sp>
      <p:sp>
        <p:nvSpPr>
          <p:cNvPr id="12" name="TextBox 12"/>
          <p:cNvSpPr txBox="1"/>
          <p:nvPr/>
        </p:nvSpPr>
        <p:spPr>
          <a:xfrm>
            <a:off x="9002940" y="2869429"/>
            <a:ext cx="7147751" cy="2891548"/>
          </a:xfrm>
          <a:prstGeom prst="rect">
            <a:avLst/>
          </a:prstGeom>
        </p:spPr>
        <p:txBody>
          <a:bodyPr lIns="0" tIns="0" rIns="0" bIns="0" rtlCol="0" anchor="t">
            <a:spAutoFit/>
          </a:bodyPr>
          <a:lstStyle/>
          <a:p>
            <a:pPr marL="601181" lvl="1" indent="-300590" algn="just">
              <a:lnSpc>
                <a:spcPts val="3898"/>
              </a:lnSpc>
              <a:buFont typeface="Arial"/>
              <a:buChar char="•"/>
            </a:pPr>
            <a:r>
              <a:rPr lang="en-US" sz="2784">
                <a:solidFill>
                  <a:srgbClr val="343F56"/>
                </a:solidFill>
                <a:latin typeface="Open Sans Light"/>
              </a:rPr>
              <a:t>Cosine similarity matrix is used to get the closest outfit.</a:t>
            </a:r>
          </a:p>
          <a:p>
            <a:pPr marL="601181" lvl="1" indent="-300590" algn="just">
              <a:lnSpc>
                <a:spcPts val="3898"/>
              </a:lnSpc>
              <a:buFont typeface="Arial"/>
              <a:buChar char="•"/>
            </a:pPr>
            <a:r>
              <a:rPr lang="en-US" sz="2784">
                <a:solidFill>
                  <a:srgbClr val="343F56"/>
                </a:solidFill>
                <a:latin typeface="Open Sans Light"/>
              </a:rPr>
              <a:t>The outfit must follow some rules</a:t>
            </a:r>
          </a:p>
          <a:p>
            <a:pPr marL="601181" lvl="1" indent="-300590" algn="just">
              <a:lnSpc>
                <a:spcPts val="3898"/>
              </a:lnSpc>
              <a:buFont typeface="Arial"/>
              <a:buChar char="•"/>
            </a:pPr>
            <a:r>
              <a:rPr lang="en-US" sz="2784">
                <a:solidFill>
                  <a:srgbClr val="343F56"/>
                </a:solidFill>
                <a:latin typeface="Open Sans Light"/>
              </a:rPr>
              <a:t>E.g. Wearing a short and a blazer together is not recommended.</a:t>
            </a:r>
          </a:p>
          <a:p>
            <a:pPr algn="just">
              <a:lnSpc>
                <a:spcPts val="3898"/>
              </a:lnSpc>
              <a:spcBef>
                <a:spcPct val="0"/>
              </a:spcBef>
            </a:pPr>
            <a:endParaRPr lang="en-US" sz="2784">
              <a:solidFill>
                <a:srgbClr val="343F56"/>
              </a:solidFill>
              <a:latin typeface="Open Sans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762087" y="5321346"/>
            <a:ext cx="7629028" cy="4272256"/>
          </a:xfrm>
          <a:custGeom>
            <a:avLst/>
            <a:gdLst/>
            <a:ahLst/>
            <a:cxnLst/>
            <a:rect l="l" t="t" r="r" b="b"/>
            <a:pathLst>
              <a:path w="7629028" h="4272256">
                <a:moveTo>
                  <a:pt x="0" y="0"/>
                </a:moveTo>
                <a:lnTo>
                  <a:pt x="7629028" y="0"/>
                </a:lnTo>
                <a:lnTo>
                  <a:pt x="7629028" y="4272256"/>
                </a:lnTo>
                <a:lnTo>
                  <a:pt x="0" y="4272256"/>
                </a:lnTo>
                <a:lnTo>
                  <a:pt x="0" y="0"/>
                </a:lnTo>
                <a:close/>
              </a:path>
            </a:pathLst>
          </a:custGeom>
          <a:blipFill>
            <a:blip r:embed="rId2"/>
            <a:stretch>
              <a:fillRect/>
            </a:stretch>
          </a:blipFill>
        </p:spPr>
      </p:sp>
      <p:sp>
        <p:nvSpPr>
          <p:cNvPr id="7" name="TextBox 7"/>
          <p:cNvSpPr txBox="1"/>
          <p:nvPr/>
        </p:nvSpPr>
        <p:spPr>
          <a:xfrm>
            <a:off x="2191327" y="2736079"/>
            <a:ext cx="13725178" cy="2932311"/>
          </a:xfrm>
          <a:prstGeom prst="rect">
            <a:avLst/>
          </a:prstGeom>
        </p:spPr>
        <p:txBody>
          <a:bodyPr lIns="0" tIns="0" rIns="0" bIns="0" rtlCol="0" anchor="t">
            <a:spAutoFit/>
          </a:bodyPr>
          <a:lstStyle/>
          <a:p>
            <a:pPr marL="601181" lvl="1" indent="-300591" algn="just">
              <a:lnSpc>
                <a:spcPts val="3898"/>
              </a:lnSpc>
              <a:buFont typeface="Arial"/>
              <a:buChar char="•"/>
            </a:pPr>
            <a:r>
              <a:rPr lang="en-US" sz="2784">
                <a:solidFill>
                  <a:srgbClr val="343F56"/>
                </a:solidFill>
                <a:latin typeface="Open Sans Light"/>
              </a:rPr>
              <a:t>Text recognition module for visually impaired individuals</a:t>
            </a:r>
          </a:p>
          <a:p>
            <a:pPr marL="601181" lvl="1" indent="-300591" algn="just">
              <a:lnSpc>
                <a:spcPts val="3898"/>
              </a:lnSpc>
              <a:buFont typeface="Arial"/>
              <a:buChar char="•"/>
            </a:pPr>
            <a:r>
              <a:rPr lang="en-US" sz="2784">
                <a:solidFill>
                  <a:srgbClr val="343F56"/>
                </a:solidFill>
                <a:latin typeface="Open Sans Light"/>
              </a:rPr>
              <a:t>Improves quality of life for visually impaired users</a:t>
            </a:r>
          </a:p>
          <a:p>
            <a:pPr marL="601181" lvl="1" indent="-300591" algn="just">
              <a:lnSpc>
                <a:spcPts val="3898"/>
              </a:lnSpc>
              <a:buFont typeface="Arial"/>
              <a:buChar char="•"/>
            </a:pPr>
            <a:r>
              <a:rPr lang="en-US" sz="2784">
                <a:solidFill>
                  <a:srgbClr val="343F56"/>
                </a:solidFill>
                <a:latin typeface="Open Sans Light"/>
              </a:rPr>
              <a:t>Adaptable module recognizes various languages, fonts, sizes, and orientations</a:t>
            </a:r>
          </a:p>
          <a:p>
            <a:pPr marL="601181" lvl="1" indent="-300591" algn="just">
              <a:lnSpc>
                <a:spcPts val="3898"/>
              </a:lnSpc>
              <a:buFont typeface="Arial"/>
              <a:buChar char="•"/>
            </a:pPr>
            <a:r>
              <a:rPr lang="en-US" sz="2784">
                <a:solidFill>
                  <a:srgbClr val="343F56"/>
                </a:solidFill>
                <a:latin typeface="Open Sans Light"/>
              </a:rPr>
              <a:t>Versatile tool for enhancing accessibility in diverse contexts</a:t>
            </a:r>
          </a:p>
          <a:p>
            <a:pPr marL="601181" lvl="1" indent="-300591" algn="just">
              <a:lnSpc>
                <a:spcPts val="3898"/>
              </a:lnSpc>
              <a:spcBef>
                <a:spcPct val="0"/>
              </a:spcBef>
              <a:buFont typeface="Arial"/>
              <a:buChar char="•"/>
            </a:pPr>
            <a:r>
              <a:rPr lang="en-US" sz="2784">
                <a:solidFill>
                  <a:srgbClr val="343F56"/>
                </a:solidFill>
                <a:latin typeface="Open Sans Light"/>
              </a:rPr>
              <a:t>Powerful solution for breaking down barriers and fostering a more inclusive society</a:t>
            </a:r>
          </a:p>
          <a:p>
            <a:pPr algn="just">
              <a:lnSpc>
                <a:spcPts val="3898"/>
              </a:lnSpc>
              <a:spcBef>
                <a:spcPct val="0"/>
              </a:spcBef>
            </a:pPr>
            <a:endParaRPr lang="en-US" sz="2784">
              <a:solidFill>
                <a:srgbClr val="343F56"/>
              </a:solidFill>
              <a:latin typeface="Open Sans Light"/>
            </a:endParaRPr>
          </a:p>
        </p:txBody>
      </p:sp>
      <p:sp>
        <p:nvSpPr>
          <p:cNvPr id="8" name="TextBox 8"/>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TEXT READER</a:t>
            </a:r>
          </a:p>
        </p:txBody>
      </p:sp>
      <p:sp>
        <p:nvSpPr>
          <p:cNvPr id="9" name="TextBox 9"/>
          <p:cNvSpPr txBox="1"/>
          <p:nvPr/>
        </p:nvSpPr>
        <p:spPr>
          <a:xfrm>
            <a:off x="1368028" y="455720"/>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TextBox 6"/>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 PREPROCESSING</a:t>
            </a:r>
          </a:p>
          <a:p>
            <a:pPr algn="ctr">
              <a:lnSpc>
                <a:spcPts val="4620"/>
              </a:lnSpc>
            </a:pPr>
            <a:endParaRPr lang="en-US" sz="3300">
              <a:solidFill>
                <a:srgbClr val="FFFFFF"/>
              </a:solidFill>
              <a:latin typeface="Hagrid Heavy"/>
            </a:endParaRPr>
          </a:p>
        </p:txBody>
      </p:sp>
      <p:sp>
        <p:nvSpPr>
          <p:cNvPr id="9" name="TextBox 9"/>
          <p:cNvSpPr txBox="1"/>
          <p:nvPr/>
        </p:nvSpPr>
        <p:spPr>
          <a:xfrm>
            <a:off x="8618606" y="1298027"/>
            <a:ext cx="8984863" cy="8381636"/>
          </a:xfrm>
          <a:prstGeom prst="rect">
            <a:avLst/>
          </a:prstGeom>
        </p:spPr>
        <p:txBody>
          <a:bodyPr lIns="0" tIns="0" rIns="0" bIns="0" rtlCol="0" anchor="t">
            <a:spAutoFit/>
          </a:bodyPr>
          <a:lstStyle/>
          <a:p>
            <a:pPr marL="499819" lvl="1" indent="-249909" algn="just">
              <a:lnSpc>
                <a:spcPts val="3680"/>
              </a:lnSpc>
              <a:buFont typeface="Arial"/>
              <a:buChar char="•"/>
            </a:pPr>
            <a:r>
              <a:rPr lang="en-US" sz="2315">
                <a:solidFill>
                  <a:srgbClr val="FFFFFF"/>
                </a:solidFill>
                <a:latin typeface="Roboto"/>
              </a:rPr>
              <a:t>Stage 1: Preprocessing</a:t>
            </a:r>
          </a:p>
          <a:p>
            <a:pPr marL="499819" lvl="1" indent="-249909" algn="just">
              <a:lnSpc>
                <a:spcPts val="3680"/>
              </a:lnSpc>
              <a:buFont typeface="Arial"/>
              <a:buChar char="•"/>
            </a:pPr>
            <a:r>
              <a:rPr lang="en-US" sz="2315">
                <a:solidFill>
                  <a:srgbClr val="FFFFFF"/>
                </a:solidFill>
                <a:latin typeface="Roboto"/>
              </a:rPr>
              <a:t>Objective: Prepare EMNIST dataset for training 3-layered CNN architecture</a:t>
            </a:r>
          </a:p>
          <a:p>
            <a:pPr marL="499819" lvl="1" indent="-249909" algn="just">
              <a:lnSpc>
                <a:spcPts val="3680"/>
              </a:lnSpc>
              <a:buFont typeface="Arial"/>
              <a:buChar char="•"/>
            </a:pPr>
            <a:r>
              <a:rPr lang="en-US" sz="2315">
                <a:solidFill>
                  <a:srgbClr val="FFFFFF"/>
                </a:solidFill>
                <a:latin typeface="Roboto"/>
              </a:rPr>
              <a:t>Steps:</a:t>
            </a:r>
          </a:p>
          <a:p>
            <a:pPr marL="999638" lvl="2" indent="-333213" algn="just">
              <a:lnSpc>
                <a:spcPts val="3680"/>
              </a:lnSpc>
              <a:buFont typeface="Arial"/>
              <a:buChar char="⚬"/>
            </a:pPr>
            <a:r>
              <a:rPr lang="en-US" sz="2315">
                <a:solidFill>
                  <a:srgbClr val="FFFFFF"/>
                </a:solidFill>
                <a:latin typeface="Roboto"/>
              </a:rPr>
              <a:t>Removing N/A Labels: Eliminate instances with missing or not applicable character labels</a:t>
            </a:r>
          </a:p>
          <a:p>
            <a:pPr marL="999638" lvl="2" indent="-333213" algn="just">
              <a:lnSpc>
                <a:spcPts val="3680"/>
              </a:lnSpc>
              <a:buFont typeface="Arial"/>
              <a:buChar char="⚬"/>
            </a:pPr>
            <a:r>
              <a:rPr lang="en-US" sz="2315">
                <a:solidFill>
                  <a:srgbClr val="FFFFFF"/>
                </a:solidFill>
                <a:latin typeface="Roboto"/>
              </a:rPr>
              <a:t>Normalization: Normalize pixel values to a range of 0 to 1 for improved numerical stability</a:t>
            </a:r>
          </a:p>
          <a:p>
            <a:pPr marL="999638" lvl="2" indent="-333213" algn="just">
              <a:lnSpc>
                <a:spcPts val="3680"/>
              </a:lnSpc>
              <a:buFont typeface="Arial"/>
              <a:buChar char="⚬"/>
            </a:pPr>
            <a:r>
              <a:rPr lang="en-US" sz="2315">
                <a:solidFill>
                  <a:srgbClr val="FFFFFF"/>
                </a:solidFill>
                <a:latin typeface="Roboto"/>
              </a:rPr>
              <a:t>Data Augmentation: Apply rotation and lighting adjustments to enhance model robustness</a:t>
            </a:r>
          </a:p>
          <a:p>
            <a:pPr marL="999638" lvl="2" indent="-333213" algn="just">
              <a:lnSpc>
                <a:spcPts val="3680"/>
              </a:lnSpc>
              <a:buFont typeface="Arial"/>
              <a:buChar char="⚬"/>
            </a:pPr>
            <a:r>
              <a:rPr lang="en-US" sz="2315">
                <a:solidFill>
                  <a:srgbClr val="FFFFFF"/>
                </a:solidFill>
                <a:latin typeface="Roboto"/>
              </a:rPr>
              <a:t>Reshaping &amp; Grayscale Conversion: Convert images to grayscale and reshape to match CNN input dimensions</a:t>
            </a:r>
          </a:p>
          <a:p>
            <a:pPr marL="999638" lvl="2" indent="-333213" algn="just">
              <a:lnSpc>
                <a:spcPts val="3680"/>
              </a:lnSpc>
              <a:buFont typeface="Arial"/>
              <a:buChar char="⚬"/>
            </a:pPr>
            <a:r>
              <a:rPr lang="en-US" sz="2315">
                <a:solidFill>
                  <a:srgbClr val="FFFFFF"/>
                </a:solidFill>
                <a:latin typeface="Roboto"/>
              </a:rPr>
              <a:t>Dataset Splitting: Divide preprocessed dataset into training, validation, and testing subsets using stratified sampling</a:t>
            </a:r>
          </a:p>
          <a:p>
            <a:pPr marL="499819" lvl="1" indent="-249909" algn="just">
              <a:lnSpc>
                <a:spcPts val="3680"/>
              </a:lnSpc>
              <a:buFont typeface="Arial"/>
              <a:buChar char="•"/>
            </a:pPr>
            <a:r>
              <a:rPr lang="en-US" sz="2315">
                <a:solidFill>
                  <a:srgbClr val="FFFFFF"/>
                </a:solidFill>
                <a:latin typeface="Roboto"/>
              </a:rPr>
              <a:t>Outcomes:</a:t>
            </a:r>
          </a:p>
          <a:p>
            <a:pPr marL="999638" lvl="2" indent="-333213" algn="just">
              <a:lnSpc>
                <a:spcPts val="3680"/>
              </a:lnSpc>
              <a:buFont typeface="Arial"/>
              <a:buChar char="⚬"/>
            </a:pPr>
            <a:r>
              <a:rPr lang="en-US" sz="2315">
                <a:solidFill>
                  <a:srgbClr val="FFFFFF"/>
                </a:solidFill>
                <a:latin typeface="Roboto"/>
              </a:rPr>
              <a:t>Clean, accurate data for model training</a:t>
            </a:r>
          </a:p>
          <a:p>
            <a:pPr marL="999638" lvl="2" indent="-333213" algn="just">
              <a:lnSpc>
                <a:spcPts val="3680"/>
              </a:lnSpc>
              <a:buFont typeface="Arial"/>
              <a:buChar char="⚬"/>
            </a:pPr>
            <a:r>
              <a:rPr lang="en-US" sz="2315">
                <a:solidFill>
                  <a:srgbClr val="FFFFFF"/>
                </a:solidFill>
                <a:latin typeface="Roboto"/>
              </a:rPr>
              <a:t>Improved model resilience to various transformations and real-world scenarios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TextBox 6"/>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7" name="TextBox 7"/>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8" name="TextBox 8"/>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3 LAYERED CUSTOM CNN</a:t>
            </a:r>
          </a:p>
          <a:p>
            <a:pPr algn="ctr">
              <a:lnSpc>
                <a:spcPts val="4620"/>
              </a:lnSpc>
            </a:pPr>
            <a:endParaRPr lang="en-US" sz="3300">
              <a:solidFill>
                <a:srgbClr val="FFFFFF"/>
              </a:solidFill>
              <a:latin typeface="Hagrid Heavy"/>
            </a:endParaRPr>
          </a:p>
        </p:txBody>
      </p:sp>
      <p:sp>
        <p:nvSpPr>
          <p:cNvPr id="9" name="TextBox 9"/>
          <p:cNvSpPr txBox="1"/>
          <p:nvPr/>
        </p:nvSpPr>
        <p:spPr>
          <a:xfrm>
            <a:off x="8618606" y="1549256"/>
            <a:ext cx="8984863" cy="8381636"/>
          </a:xfrm>
          <a:prstGeom prst="rect">
            <a:avLst/>
          </a:prstGeom>
        </p:spPr>
        <p:txBody>
          <a:bodyPr lIns="0" tIns="0" rIns="0" bIns="0" rtlCol="0" anchor="t">
            <a:spAutoFit/>
          </a:bodyPr>
          <a:lstStyle/>
          <a:p>
            <a:pPr marL="499819" lvl="1" indent="-249909" algn="just">
              <a:lnSpc>
                <a:spcPts val="3680"/>
              </a:lnSpc>
              <a:buFont typeface="Arial"/>
              <a:buChar char="•"/>
            </a:pPr>
            <a:r>
              <a:rPr lang="en-US" sz="2315">
                <a:solidFill>
                  <a:srgbClr val="FFFFFF"/>
                </a:solidFill>
                <a:latin typeface="Roboto"/>
              </a:rPr>
              <a:t>Stage 2: 3 layered Custom CNN</a:t>
            </a:r>
          </a:p>
          <a:p>
            <a:pPr marL="499819" lvl="1" indent="-249909" algn="just">
              <a:lnSpc>
                <a:spcPts val="3680"/>
              </a:lnSpc>
              <a:buFont typeface="Arial"/>
              <a:buChar char="•"/>
            </a:pPr>
            <a:r>
              <a:rPr lang="en-US" sz="2315">
                <a:solidFill>
                  <a:srgbClr val="FFFFFF"/>
                </a:solidFill>
                <a:latin typeface="Roboto"/>
              </a:rPr>
              <a:t>EMNISTNet CNN Architecture</a:t>
            </a:r>
          </a:p>
          <a:p>
            <a:pPr marL="999638" lvl="2" indent="-333213" algn="just">
              <a:lnSpc>
                <a:spcPts val="3680"/>
              </a:lnSpc>
              <a:buFont typeface="Arial"/>
              <a:buChar char="⚬"/>
            </a:pPr>
            <a:r>
              <a:rPr lang="en-US" sz="2315">
                <a:solidFill>
                  <a:srgbClr val="FFFFFF"/>
                </a:solidFill>
                <a:latin typeface="Roboto"/>
              </a:rPr>
              <a:t>Custom CNN architecture for character recognition using PyTorch framework</a:t>
            </a:r>
          </a:p>
          <a:p>
            <a:pPr marL="999638" lvl="2" indent="-333213" algn="just">
              <a:lnSpc>
                <a:spcPts val="3680"/>
              </a:lnSpc>
              <a:buFont typeface="Arial"/>
              <a:buChar char="⚬"/>
            </a:pPr>
            <a:r>
              <a:rPr lang="en-US" sz="2315">
                <a:solidFill>
                  <a:srgbClr val="FFFFFF"/>
                </a:solidFill>
                <a:latin typeface="Roboto"/>
              </a:rPr>
              <a:t>Components:</a:t>
            </a:r>
          </a:p>
          <a:p>
            <a:pPr marL="1499456" lvl="3" indent="-374864" algn="just">
              <a:lnSpc>
                <a:spcPts val="3680"/>
              </a:lnSpc>
              <a:buFont typeface="Arial"/>
              <a:buChar char="￭"/>
            </a:pPr>
            <a:r>
              <a:rPr lang="en-US" sz="2315">
                <a:solidFill>
                  <a:srgbClr val="FFFFFF"/>
                </a:solidFill>
                <a:latin typeface="Roboto"/>
              </a:rPr>
              <a:t>Convolutional Layers: Detect and combine low-level to complex features</a:t>
            </a:r>
          </a:p>
          <a:p>
            <a:pPr marL="1999275" lvl="4" indent="-399855" algn="just">
              <a:lnSpc>
                <a:spcPts val="3680"/>
              </a:lnSpc>
              <a:buFont typeface="Arial"/>
              <a:buChar char="•"/>
            </a:pPr>
            <a:r>
              <a:rPr lang="en-US" sz="2315">
                <a:solidFill>
                  <a:srgbClr val="FFFFFF"/>
                </a:solidFill>
                <a:latin typeface="Roboto"/>
              </a:rPr>
              <a:t>conv1, conv2, conv3 with increasing output channels</a:t>
            </a:r>
          </a:p>
          <a:p>
            <a:pPr marL="1499456" lvl="3" indent="-374864" algn="just">
              <a:lnSpc>
                <a:spcPts val="3680"/>
              </a:lnSpc>
              <a:buFont typeface="Arial"/>
              <a:buChar char="￭"/>
            </a:pPr>
            <a:r>
              <a:rPr lang="en-US" sz="2315">
                <a:solidFill>
                  <a:srgbClr val="FFFFFF"/>
                </a:solidFill>
                <a:latin typeface="Roboto"/>
              </a:rPr>
              <a:t>Batch Normalization Layers: Improve convergence and generalization</a:t>
            </a:r>
          </a:p>
          <a:p>
            <a:pPr marL="1999275" lvl="4" indent="-399855" algn="just">
              <a:lnSpc>
                <a:spcPts val="3680"/>
              </a:lnSpc>
              <a:buFont typeface="Arial"/>
              <a:buChar char="•"/>
            </a:pPr>
            <a:r>
              <a:rPr lang="en-US" sz="2315">
                <a:solidFill>
                  <a:srgbClr val="FFFFFF"/>
                </a:solidFill>
                <a:latin typeface="Roboto"/>
              </a:rPr>
              <a:t>bnorm1, bnorm2, bnorm3 applied after each convolutional layer</a:t>
            </a:r>
          </a:p>
          <a:p>
            <a:pPr marL="1499456" lvl="3" indent="-374864" algn="just">
              <a:lnSpc>
                <a:spcPts val="3680"/>
              </a:lnSpc>
              <a:buFont typeface="Arial"/>
              <a:buChar char="￭"/>
            </a:pPr>
            <a:r>
              <a:rPr lang="en-US" sz="2315">
                <a:solidFill>
                  <a:srgbClr val="FFFFFF"/>
                </a:solidFill>
                <a:latin typeface="Roboto"/>
              </a:rPr>
              <a:t>Fully Connected Layers: Form abstract representation and classify images</a:t>
            </a:r>
          </a:p>
          <a:p>
            <a:pPr marL="1999275" lvl="4" indent="-399855" algn="just">
              <a:lnSpc>
                <a:spcPts val="3680"/>
              </a:lnSpc>
              <a:buFont typeface="Arial"/>
              <a:buChar char="•"/>
            </a:pPr>
            <a:r>
              <a:rPr lang="en-US" sz="2315">
                <a:solidFill>
                  <a:srgbClr val="FFFFFF"/>
                </a:solidFill>
                <a:latin typeface="Roboto"/>
              </a:rPr>
              <a:t>fc1, fc2, fc3 with decreasing output sizes</a:t>
            </a:r>
          </a:p>
          <a:p>
            <a:pPr marL="1499456" lvl="3" indent="-374864" algn="just">
              <a:lnSpc>
                <a:spcPts val="3680"/>
              </a:lnSpc>
              <a:buFont typeface="Arial"/>
              <a:buChar char="￭"/>
            </a:pPr>
            <a:r>
              <a:rPr lang="en-US" sz="2315">
                <a:solidFill>
                  <a:srgbClr val="FFFFFF"/>
                </a:solidFill>
                <a:latin typeface="Roboto"/>
              </a:rPr>
              <a:t>Dropout Layers: Prevent overfitting (dropout rate: 0.5)</a:t>
            </a:r>
          </a:p>
          <a:p>
            <a:pPr marL="1999275" lvl="4" indent="-399855" algn="just">
              <a:lnSpc>
                <a:spcPts val="3680"/>
              </a:lnSpc>
              <a:buFont typeface="Arial"/>
              <a:buChar char="•"/>
            </a:pPr>
            <a:r>
              <a:rPr lang="en-US" sz="2315">
                <a:solidFill>
                  <a:srgbClr val="FFFFFF"/>
                </a:solidFill>
                <a:latin typeface="Roboto"/>
              </a:rPr>
              <a:t>dropout1 and dropout2 after fc1 and fc2</a:t>
            </a:r>
          </a:p>
          <a:p>
            <a:pPr marL="999638" lvl="2" indent="-333213" algn="just">
              <a:lnSpc>
                <a:spcPts val="3680"/>
              </a:lnSpc>
              <a:buFont typeface="Arial"/>
              <a:buChar char="⚬"/>
            </a:pPr>
            <a:endParaRPr lang="en-US" sz="2315">
              <a:solidFill>
                <a:srgbClr val="FFFFFF"/>
              </a:solidFill>
              <a:latin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Freeform 6"/>
          <p:cNvSpPr/>
          <p:nvPr/>
        </p:nvSpPr>
        <p:spPr>
          <a:xfrm>
            <a:off x="11137477" y="7606827"/>
            <a:ext cx="4370476" cy="2324065"/>
          </a:xfrm>
          <a:custGeom>
            <a:avLst/>
            <a:gdLst/>
            <a:ahLst/>
            <a:cxnLst/>
            <a:rect l="l" t="t" r="r" b="b"/>
            <a:pathLst>
              <a:path w="4370476" h="2324065">
                <a:moveTo>
                  <a:pt x="0" y="0"/>
                </a:moveTo>
                <a:lnTo>
                  <a:pt x="4370476" y="0"/>
                </a:lnTo>
                <a:lnTo>
                  <a:pt x="4370476" y="2324064"/>
                </a:lnTo>
                <a:lnTo>
                  <a:pt x="0" y="2324064"/>
                </a:lnTo>
                <a:lnTo>
                  <a:pt x="0" y="0"/>
                </a:lnTo>
                <a:close/>
              </a:path>
            </a:pathLst>
          </a:custGeom>
          <a:blipFill>
            <a:blip r:embed="rId3"/>
            <a:stretch>
              <a:fillRect/>
            </a:stretch>
          </a:blipFill>
        </p:spPr>
      </p:sp>
      <p:sp>
        <p:nvSpPr>
          <p:cNvPr id="7" name="TextBox 7"/>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3 LAYERED CUSTOM CNN</a:t>
            </a:r>
          </a:p>
          <a:p>
            <a:pPr algn="ctr">
              <a:lnSpc>
                <a:spcPts val="4620"/>
              </a:lnSpc>
            </a:pPr>
            <a:endParaRPr lang="en-US" sz="3300">
              <a:solidFill>
                <a:srgbClr val="FFFFFF"/>
              </a:solidFill>
              <a:latin typeface="Hagrid Heavy"/>
            </a:endParaRPr>
          </a:p>
        </p:txBody>
      </p:sp>
      <p:sp>
        <p:nvSpPr>
          <p:cNvPr id="10" name="TextBox 10"/>
          <p:cNvSpPr txBox="1"/>
          <p:nvPr/>
        </p:nvSpPr>
        <p:spPr>
          <a:xfrm>
            <a:off x="8618606" y="1549256"/>
            <a:ext cx="8834444" cy="6407265"/>
          </a:xfrm>
          <a:prstGeom prst="rect">
            <a:avLst/>
          </a:prstGeom>
        </p:spPr>
        <p:txBody>
          <a:bodyPr lIns="0" tIns="0" rIns="0" bIns="0" rtlCol="0" anchor="t">
            <a:spAutoFit/>
          </a:bodyPr>
          <a:lstStyle/>
          <a:p>
            <a:pPr marL="491451" lvl="1" indent="-245726" algn="just">
              <a:lnSpc>
                <a:spcPts val="3619"/>
              </a:lnSpc>
              <a:buFont typeface="Arial"/>
              <a:buChar char="•"/>
            </a:pPr>
            <a:r>
              <a:rPr lang="en-US" sz="2276">
                <a:solidFill>
                  <a:srgbClr val="FFFFFF"/>
                </a:solidFill>
                <a:latin typeface="Roboto"/>
              </a:rPr>
              <a:t>Stage 2: 3 layered Custom CNN</a:t>
            </a:r>
          </a:p>
          <a:p>
            <a:pPr marL="491451" lvl="1" indent="-245726" algn="just">
              <a:lnSpc>
                <a:spcPts val="3619"/>
              </a:lnSpc>
              <a:buFont typeface="Arial"/>
              <a:buChar char="•"/>
            </a:pPr>
            <a:r>
              <a:rPr lang="en-US" sz="2276">
                <a:solidFill>
                  <a:srgbClr val="FFFFFF"/>
                </a:solidFill>
                <a:latin typeface="Roboto"/>
              </a:rPr>
              <a:t>Activation Functions and Training Process</a:t>
            </a:r>
          </a:p>
          <a:p>
            <a:pPr marL="982902" lvl="2" indent="-327634" algn="just">
              <a:lnSpc>
                <a:spcPts val="3619"/>
              </a:lnSpc>
              <a:buFont typeface="Arial"/>
              <a:buChar char="⚬"/>
            </a:pPr>
            <a:r>
              <a:rPr lang="en-US" sz="2276">
                <a:solidFill>
                  <a:srgbClr val="FFFFFF"/>
                </a:solidFill>
                <a:latin typeface="Roboto"/>
              </a:rPr>
              <a:t>Activation function: Replace ReLU with Leaky ReLU to avoid "dying ReLU" problem</a:t>
            </a:r>
          </a:p>
          <a:p>
            <a:pPr marL="982902" lvl="2" indent="-327634" algn="just">
              <a:lnSpc>
                <a:spcPts val="3619"/>
              </a:lnSpc>
              <a:buFont typeface="Arial"/>
              <a:buChar char="⚬"/>
            </a:pPr>
            <a:r>
              <a:rPr lang="en-US" sz="2276">
                <a:solidFill>
                  <a:srgbClr val="FFFFFF"/>
                </a:solidFill>
                <a:latin typeface="Roboto"/>
              </a:rPr>
              <a:t>Training process:</a:t>
            </a:r>
          </a:p>
          <a:p>
            <a:pPr marL="1474353" lvl="3" indent="-368588" algn="just">
              <a:lnSpc>
                <a:spcPts val="3619"/>
              </a:lnSpc>
              <a:buFont typeface="Arial"/>
              <a:buChar char="￭"/>
            </a:pPr>
            <a:r>
              <a:rPr lang="en-US" sz="2276">
                <a:solidFill>
                  <a:srgbClr val="FFFFFF"/>
                </a:solidFill>
                <a:latin typeface="Roboto"/>
              </a:rPr>
              <a:t>Train for 30 epochs using Adam optimizer (learning rate: 0.0005) and ReduceLROnPlateau scheduler</a:t>
            </a:r>
          </a:p>
          <a:p>
            <a:pPr marL="1474353" lvl="3" indent="-368588" algn="just">
              <a:lnSpc>
                <a:spcPts val="3619"/>
              </a:lnSpc>
              <a:buFont typeface="Arial"/>
              <a:buChar char="￭"/>
            </a:pPr>
            <a:r>
              <a:rPr lang="en-US" sz="2276">
                <a:solidFill>
                  <a:srgbClr val="FFFFFF"/>
                </a:solidFill>
                <a:latin typeface="Roboto"/>
              </a:rPr>
              <a:t>Minimize categorical cross-entropy loss with backpropagation</a:t>
            </a:r>
          </a:p>
          <a:p>
            <a:pPr marL="1474353" lvl="3" indent="-368588" algn="just">
              <a:lnSpc>
                <a:spcPts val="3619"/>
              </a:lnSpc>
              <a:buFont typeface="Arial"/>
              <a:buChar char="￭"/>
            </a:pPr>
            <a:r>
              <a:rPr lang="en-US" sz="2276">
                <a:solidFill>
                  <a:srgbClr val="FFFFFF"/>
                </a:solidFill>
                <a:latin typeface="Roboto"/>
              </a:rPr>
              <a:t>Record training and test errors and losses for performance evaluation and model selection</a:t>
            </a:r>
          </a:p>
          <a:p>
            <a:pPr marL="982902" lvl="2" indent="-327634" algn="just">
              <a:lnSpc>
                <a:spcPts val="3619"/>
              </a:lnSpc>
              <a:buFont typeface="Arial"/>
              <a:buChar char="⚬"/>
            </a:pPr>
            <a:r>
              <a:rPr lang="en-US" sz="2276">
                <a:solidFill>
                  <a:srgbClr val="FFFFFF"/>
                </a:solidFill>
                <a:latin typeface="Roboto"/>
              </a:rPr>
              <a:t>Outcome: Robust character recognition model with improved convergence and reduced overfitting</a:t>
            </a:r>
          </a:p>
          <a:p>
            <a:pPr marL="491451" lvl="1" indent="-245726" algn="just">
              <a:lnSpc>
                <a:spcPts val="3619"/>
              </a:lnSpc>
              <a:buFont typeface="Arial"/>
              <a:buChar char="•"/>
            </a:pPr>
            <a:endParaRPr lang="en-US" sz="2276">
              <a:solidFill>
                <a:srgbClr val="FFFFFF"/>
              </a:solidFill>
              <a:latin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3221315"/>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Freeform 6"/>
          <p:cNvSpPr/>
          <p:nvPr/>
        </p:nvSpPr>
        <p:spPr>
          <a:xfrm>
            <a:off x="10742968" y="4285229"/>
            <a:ext cx="5331451" cy="5354186"/>
          </a:xfrm>
          <a:custGeom>
            <a:avLst/>
            <a:gdLst/>
            <a:ahLst/>
            <a:cxnLst/>
            <a:rect l="l" t="t" r="r" b="b"/>
            <a:pathLst>
              <a:path w="5331451" h="5354186">
                <a:moveTo>
                  <a:pt x="0" y="0"/>
                </a:moveTo>
                <a:lnTo>
                  <a:pt x="5331451" y="0"/>
                </a:lnTo>
                <a:lnTo>
                  <a:pt x="5331451" y="5354187"/>
                </a:lnTo>
                <a:lnTo>
                  <a:pt x="0" y="5354187"/>
                </a:lnTo>
                <a:lnTo>
                  <a:pt x="0" y="0"/>
                </a:lnTo>
                <a:close/>
              </a:path>
            </a:pathLst>
          </a:custGeom>
          <a:blipFill>
            <a:blip r:embed="rId3"/>
            <a:stretch>
              <a:fillRect/>
            </a:stretch>
          </a:blipFill>
        </p:spPr>
      </p:sp>
      <p:sp>
        <p:nvSpPr>
          <p:cNvPr id="7" name="TextBox 7"/>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8" name="TextBox 8"/>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 3 LAYERED CUSTOM CNN</a:t>
            </a:r>
          </a:p>
          <a:p>
            <a:pPr algn="ctr">
              <a:lnSpc>
                <a:spcPts val="4620"/>
              </a:lnSpc>
            </a:pPr>
            <a:endParaRPr lang="en-US" sz="3300">
              <a:solidFill>
                <a:srgbClr val="FFFFFF"/>
              </a:solidFill>
              <a:latin typeface="Hagrid Heavy"/>
            </a:endParaRPr>
          </a:p>
        </p:txBody>
      </p:sp>
      <p:sp>
        <p:nvSpPr>
          <p:cNvPr id="10" name="TextBox 10"/>
          <p:cNvSpPr txBox="1"/>
          <p:nvPr/>
        </p:nvSpPr>
        <p:spPr>
          <a:xfrm>
            <a:off x="8618606" y="1549256"/>
            <a:ext cx="8834444" cy="2735974"/>
          </a:xfrm>
          <a:prstGeom prst="rect">
            <a:avLst/>
          </a:prstGeom>
        </p:spPr>
        <p:txBody>
          <a:bodyPr lIns="0" tIns="0" rIns="0" bIns="0" rtlCol="0" anchor="t">
            <a:spAutoFit/>
          </a:bodyPr>
          <a:lstStyle/>
          <a:p>
            <a:pPr marL="491451" lvl="1" indent="-245726" algn="just">
              <a:lnSpc>
                <a:spcPts val="3619"/>
              </a:lnSpc>
              <a:buFont typeface="Arial"/>
              <a:buChar char="•"/>
            </a:pPr>
            <a:r>
              <a:rPr lang="en-US" sz="2276">
                <a:solidFill>
                  <a:srgbClr val="FFFFFF"/>
                </a:solidFill>
                <a:latin typeface="Roboto"/>
              </a:rPr>
              <a:t>Stage 2: 3 layered Custom CNN</a:t>
            </a:r>
          </a:p>
          <a:p>
            <a:pPr marL="491451" lvl="1" indent="-245726" algn="just">
              <a:lnSpc>
                <a:spcPts val="3619"/>
              </a:lnSpc>
              <a:buFont typeface="Arial"/>
              <a:buChar char="•"/>
            </a:pPr>
            <a:r>
              <a:rPr lang="en-US" sz="2276">
                <a:solidFill>
                  <a:srgbClr val="FFFFFF"/>
                </a:solidFill>
                <a:latin typeface="Roboto"/>
              </a:rPr>
              <a:t>26x26 grid plot: Rows are true labels, columns are predicted labels, color indicates prediction proportion</a:t>
            </a:r>
          </a:p>
          <a:p>
            <a:pPr marL="491451" lvl="1" indent="-245726" algn="just">
              <a:lnSpc>
                <a:spcPts val="3619"/>
              </a:lnSpc>
              <a:buFont typeface="Arial"/>
              <a:buChar char="•"/>
            </a:pPr>
            <a:r>
              <a:rPr lang="en-US" sz="2276">
                <a:solidFill>
                  <a:srgbClr val="FFFFFF"/>
                </a:solidFill>
                <a:latin typeface="Roboto"/>
              </a:rPr>
              <a:t>Ideal classifier: Diagonal dark blue cells (high correct predictions), light blue cells elsewhere (low incorrect predictions)</a:t>
            </a:r>
          </a:p>
          <a:p>
            <a:pPr algn="just">
              <a:lnSpc>
                <a:spcPts val="3619"/>
              </a:lnSpc>
            </a:pPr>
            <a:endParaRPr lang="en-US" sz="2276">
              <a:solidFill>
                <a:srgbClr val="FFFFFF"/>
              </a:solidFill>
              <a:latin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8653346" cy="10772366"/>
            <a:chOff x="0" y="0"/>
            <a:chExt cx="3646810" cy="4539836"/>
          </a:xfrm>
        </p:grpSpPr>
        <p:sp>
          <p:nvSpPr>
            <p:cNvPr id="3" name="Freeform 3"/>
            <p:cNvSpPr/>
            <p:nvPr/>
          </p:nvSpPr>
          <p:spPr>
            <a:xfrm>
              <a:off x="0" y="0"/>
              <a:ext cx="3646810" cy="4539836"/>
            </a:xfrm>
            <a:custGeom>
              <a:avLst/>
              <a:gdLst/>
              <a:ahLst/>
              <a:cxnLst/>
              <a:rect l="l" t="t" r="r" b="b"/>
              <a:pathLst>
                <a:path w="3646810" h="4539836">
                  <a:moveTo>
                    <a:pt x="0" y="0"/>
                  </a:moveTo>
                  <a:lnTo>
                    <a:pt x="3646810" y="0"/>
                  </a:lnTo>
                  <a:lnTo>
                    <a:pt x="3646810"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71222" y="2794662"/>
            <a:ext cx="4865924" cy="6709576"/>
          </a:xfrm>
          <a:custGeom>
            <a:avLst/>
            <a:gdLst/>
            <a:ahLst/>
            <a:cxnLst/>
            <a:rect l="l" t="t" r="r" b="b"/>
            <a:pathLst>
              <a:path w="4865924" h="6709576">
                <a:moveTo>
                  <a:pt x="0" y="0"/>
                </a:moveTo>
                <a:lnTo>
                  <a:pt x="4865925" y="0"/>
                </a:lnTo>
                <a:lnTo>
                  <a:pt x="4865925" y="6709576"/>
                </a:lnTo>
                <a:lnTo>
                  <a:pt x="0" y="6709576"/>
                </a:lnTo>
                <a:lnTo>
                  <a:pt x="0" y="0"/>
                </a:lnTo>
                <a:close/>
              </a:path>
            </a:pathLst>
          </a:custGeom>
          <a:blipFill>
            <a:blip r:embed="rId2"/>
            <a:stretch>
              <a:fillRect/>
            </a:stretch>
          </a:blipFill>
        </p:spPr>
      </p:sp>
      <p:sp>
        <p:nvSpPr>
          <p:cNvPr id="6" name="Freeform 6"/>
          <p:cNvSpPr/>
          <p:nvPr/>
        </p:nvSpPr>
        <p:spPr>
          <a:xfrm>
            <a:off x="8940109" y="6120875"/>
            <a:ext cx="3841336" cy="3818938"/>
          </a:xfrm>
          <a:custGeom>
            <a:avLst/>
            <a:gdLst/>
            <a:ahLst/>
            <a:cxnLst/>
            <a:rect l="l" t="t" r="r" b="b"/>
            <a:pathLst>
              <a:path w="3841336" h="3818938">
                <a:moveTo>
                  <a:pt x="0" y="0"/>
                </a:moveTo>
                <a:lnTo>
                  <a:pt x="3841336" y="0"/>
                </a:lnTo>
                <a:lnTo>
                  <a:pt x="3841336" y="3818937"/>
                </a:lnTo>
                <a:lnTo>
                  <a:pt x="0" y="3818937"/>
                </a:lnTo>
                <a:lnTo>
                  <a:pt x="0" y="0"/>
                </a:lnTo>
                <a:close/>
              </a:path>
            </a:pathLst>
          </a:custGeom>
          <a:blipFill>
            <a:blip r:embed="rId3"/>
            <a:stretch>
              <a:fillRect/>
            </a:stretch>
          </a:blipFill>
        </p:spPr>
      </p:sp>
      <p:sp>
        <p:nvSpPr>
          <p:cNvPr id="7" name="Freeform 7"/>
          <p:cNvSpPr/>
          <p:nvPr/>
        </p:nvSpPr>
        <p:spPr>
          <a:xfrm>
            <a:off x="14333410" y="6120875"/>
            <a:ext cx="2752005" cy="3863539"/>
          </a:xfrm>
          <a:custGeom>
            <a:avLst/>
            <a:gdLst/>
            <a:ahLst/>
            <a:cxnLst/>
            <a:rect l="l" t="t" r="r" b="b"/>
            <a:pathLst>
              <a:path w="2752005" h="3863539">
                <a:moveTo>
                  <a:pt x="0" y="0"/>
                </a:moveTo>
                <a:lnTo>
                  <a:pt x="2752004" y="0"/>
                </a:lnTo>
                <a:lnTo>
                  <a:pt x="2752004" y="3863538"/>
                </a:lnTo>
                <a:lnTo>
                  <a:pt x="0" y="3863538"/>
                </a:lnTo>
                <a:lnTo>
                  <a:pt x="0" y="0"/>
                </a:lnTo>
                <a:close/>
              </a:path>
            </a:pathLst>
          </a:custGeom>
          <a:blipFill>
            <a:blip r:embed="rId4"/>
            <a:stretch>
              <a:fillRect/>
            </a:stretch>
          </a:blipFill>
        </p:spPr>
      </p:sp>
      <p:sp>
        <p:nvSpPr>
          <p:cNvPr id="8" name="TextBox 8"/>
          <p:cNvSpPr txBox="1"/>
          <p:nvPr/>
        </p:nvSpPr>
        <p:spPr>
          <a:xfrm>
            <a:off x="738612" y="904875"/>
            <a:ext cx="7331145" cy="1029761"/>
          </a:xfrm>
          <a:prstGeom prst="rect">
            <a:avLst/>
          </a:prstGeom>
        </p:spPr>
        <p:txBody>
          <a:bodyPr lIns="0" tIns="0" rIns="0" bIns="0" rtlCol="0" anchor="t">
            <a:spAutoFit/>
          </a:bodyPr>
          <a:lstStyle/>
          <a:p>
            <a:pPr algn="ctr">
              <a:lnSpc>
                <a:spcPts val="8385"/>
              </a:lnSpc>
            </a:pPr>
            <a:r>
              <a:rPr lang="en-US" sz="5989">
                <a:solidFill>
                  <a:srgbClr val="343F56"/>
                </a:solidFill>
                <a:latin typeface="Hagrid Heavy"/>
              </a:rPr>
              <a:t>TEXT READER</a:t>
            </a:r>
          </a:p>
        </p:txBody>
      </p:sp>
      <p:sp>
        <p:nvSpPr>
          <p:cNvPr id="9" name="TextBox 9"/>
          <p:cNvSpPr txBox="1"/>
          <p:nvPr/>
        </p:nvSpPr>
        <p:spPr>
          <a:xfrm>
            <a:off x="521451" y="406572"/>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10" name="TextBox 10"/>
          <p:cNvSpPr txBox="1"/>
          <p:nvPr/>
        </p:nvSpPr>
        <p:spPr>
          <a:xfrm>
            <a:off x="8769025" y="238849"/>
            <a:ext cx="8684025" cy="1154428"/>
          </a:xfrm>
          <a:prstGeom prst="rect">
            <a:avLst/>
          </a:prstGeom>
        </p:spPr>
        <p:txBody>
          <a:bodyPr lIns="0" tIns="0" rIns="0" bIns="0" rtlCol="0" anchor="t">
            <a:spAutoFit/>
          </a:bodyPr>
          <a:lstStyle/>
          <a:p>
            <a:pPr algn="ctr">
              <a:lnSpc>
                <a:spcPts val="4620"/>
              </a:lnSpc>
            </a:pPr>
            <a:r>
              <a:rPr lang="en-US" sz="3300">
                <a:solidFill>
                  <a:srgbClr val="FFFFFF"/>
                </a:solidFill>
                <a:latin typeface="Hagrid Heavy"/>
              </a:rPr>
              <a:t> 3 LAYERED CUSTOM CNN</a:t>
            </a:r>
          </a:p>
          <a:p>
            <a:pPr algn="ctr">
              <a:lnSpc>
                <a:spcPts val="4620"/>
              </a:lnSpc>
            </a:pPr>
            <a:endParaRPr lang="en-US" sz="3300">
              <a:solidFill>
                <a:srgbClr val="FFFFFF"/>
              </a:solidFill>
              <a:latin typeface="Hagrid Heavy"/>
            </a:endParaRPr>
          </a:p>
        </p:txBody>
      </p:sp>
      <p:sp>
        <p:nvSpPr>
          <p:cNvPr id="11" name="TextBox 11"/>
          <p:cNvSpPr txBox="1"/>
          <p:nvPr/>
        </p:nvSpPr>
        <p:spPr>
          <a:xfrm>
            <a:off x="8618606" y="1549256"/>
            <a:ext cx="8834444" cy="4571619"/>
          </a:xfrm>
          <a:prstGeom prst="rect">
            <a:avLst/>
          </a:prstGeom>
        </p:spPr>
        <p:txBody>
          <a:bodyPr lIns="0" tIns="0" rIns="0" bIns="0" rtlCol="0" anchor="t">
            <a:spAutoFit/>
          </a:bodyPr>
          <a:lstStyle/>
          <a:p>
            <a:pPr marL="491451" lvl="1" indent="-245726" algn="just">
              <a:lnSpc>
                <a:spcPts val="3619"/>
              </a:lnSpc>
              <a:buFont typeface="Arial"/>
              <a:buChar char="•"/>
            </a:pPr>
            <a:r>
              <a:rPr lang="en-US" sz="2276">
                <a:solidFill>
                  <a:srgbClr val="FFFFFF"/>
                </a:solidFill>
                <a:latin typeface="Roboto"/>
              </a:rPr>
              <a:t>•Stage 3: Post-processing and Text Output</a:t>
            </a:r>
          </a:p>
          <a:p>
            <a:pPr marL="491451" lvl="1" indent="-245726" algn="just">
              <a:lnSpc>
                <a:spcPts val="3619"/>
              </a:lnSpc>
              <a:buFont typeface="Arial"/>
              <a:buChar char="•"/>
            </a:pPr>
            <a:r>
              <a:rPr lang="en-US" sz="2276">
                <a:solidFill>
                  <a:srgbClr val="FFFFFF"/>
                </a:solidFill>
                <a:latin typeface="Roboto"/>
              </a:rPr>
              <a:t>Objective: Predict characters from document images using trained CNN model</a:t>
            </a:r>
          </a:p>
          <a:p>
            <a:pPr marL="491451" lvl="1" indent="-245726" algn="just">
              <a:lnSpc>
                <a:spcPts val="3619"/>
              </a:lnSpc>
              <a:buFont typeface="Arial"/>
              <a:buChar char="•"/>
            </a:pPr>
            <a:r>
              <a:rPr lang="en-US" sz="2276">
                <a:solidFill>
                  <a:srgbClr val="FFFFFF"/>
                </a:solidFill>
                <a:latin typeface="Roboto"/>
              </a:rPr>
              <a:t>Key steps:</a:t>
            </a:r>
          </a:p>
          <a:p>
            <a:pPr marL="982902" lvl="2" indent="-327634" algn="just">
              <a:lnSpc>
                <a:spcPts val="3619"/>
              </a:lnSpc>
              <a:buFont typeface="Arial"/>
              <a:buChar char="⚬"/>
            </a:pPr>
            <a:r>
              <a:rPr lang="en-US" sz="2276">
                <a:solidFill>
                  <a:srgbClr val="FFFFFF"/>
                </a:solidFill>
                <a:latin typeface="Roboto"/>
              </a:rPr>
              <a:t>Preprocess images</a:t>
            </a:r>
          </a:p>
          <a:p>
            <a:pPr marL="982902" lvl="2" indent="-327634" algn="just">
              <a:lnSpc>
                <a:spcPts val="3619"/>
              </a:lnSpc>
              <a:buFont typeface="Arial"/>
              <a:buChar char="⚬"/>
            </a:pPr>
            <a:r>
              <a:rPr lang="en-US" sz="2276">
                <a:solidFill>
                  <a:srgbClr val="FFFFFF"/>
                </a:solidFill>
                <a:latin typeface="Roboto"/>
              </a:rPr>
              <a:t>Add padding</a:t>
            </a:r>
          </a:p>
          <a:p>
            <a:pPr marL="982902" lvl="2" indent="-327634" algn="just">
              <a:lnSpc>
                <a:spcPts val="3619"/>
              </a:lnSpc>
              <a:buFont typeface="Arial"/>
              <a:buChar char="⚬"/>
            </a:pPr>
            <a:r>
              <a:rPr lang="en-US" sz="2276">
                <a:solidFill>
                  <a:srgbClr val="FFFFFF"/>
                </a:solidFill>
                <a:latin typeface="Roboto"/>
              </a:rPr>
              <a:t>Segment images into lines and characters</a:t>
            </a:r>
          </a:p>
          <a:p>
            <a:pPr marL="982902" lvl="2" indent="-327634" algn="just">
              <a:lnSpc>
                <a:spcPts val="3619"/>
              </a:lnSpc>
              <a:buFont typeface="Arial"/>
              <a:buChar char="⚬"/>
            </a:pPr>
            <a:r>
              <a:rPr lang="en-US" sz="2276">
                <a:solidFill>
                  <a:srgbClr val="FFFFFF"/>
                </a:solidFill>
                <a:latin typeface="Roboto"/>
              </a:rPr>
              <a:t>Skeletonize and resize characters</a:t>
            </a:r>
          </a:p>
          <a:p>
            <a:pPr marL="982902" lvl="2" indent="-327634" algn="just">
              <a:lnSpc>
                <a:spcPts val="3619"/>
              </a:lnSpc>
              <a:buFont typeface="Arial"/>
              <a:buChar char="⚬"/>
            </a:pPr>
            <a:r>
              <a:rPr lang="en-US" sz="2276">
                <a:solidFill>
                  <a:srgbClr val="FFFFFF"/>
                </a:solidFill>
                <a:latin typeface="Roboto"/>
              </a:rPr>
              <a:t>Recognize characters and extract text</a:t>
            </a:r>
          </a:p>
          <a:p>
            <a:pPr algn="just">
              <a:lnSpc>
                <a:spcPts val="3619"/>
              </a:lnSpc>
            </a:pPr>
            <a:endParaRPr lang="en-US" sz="2276">
              <a:solidFill>
                <a:srgbClr val="FFFFFF"/>
              </a:solidFill>
              <a:latin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734499" y="6585672"/>
            <a:ext cx="10819002" cy="3331461"/>
          </a:xfrm>
          <a:custGeom>
            <a:avLst/>
            <a:gdLst/>
            <a:ahLst/>
            <a:cxnLst/>
            <a:rect l="l" t="t" r="r" b="b"/>
            <a:pathLst>
              <a:path w="10819002" h="3331461">
                <a:moveTo>
                  <a:pt x="0" y="0"/>
                </a:moveTo>
                <a:lnTo>
                  <a:pt x="10819002" y="0"/>
                </a:lnTo>
                <a:lnTo>
                  <a:pt x="10819002" y="3331461"/>
                </a:lnTo>
                <a:lnTo>
                  <a:pt x="0" y="3331461"/>
                </a:lnTo>
                <a:lnTo>
                  <a:pt x="0" y="0"/>
                </a:lnTo>
                <a:close/>
              </a:path>
            </a:pathLst>
          </a:custGeom>
          <a:blipFill>
            <a:blip r:embed="rId2"/>
            <a:stretch>
              <a:fillRect/>
            </a:stretch>
          </a:blipFill>
        </p:spPr>
      </p:sp>
      <p:sp>
        <p:nvSpPr>
          <p:cNvPr id="7" name="TextBox 7"/>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PRODUCT IDENTIFIER</a:t>
            </a:r>
          </a:p>
        </p:txBody>
      </p:sp>
      <p:sp>
        <p:nvSpPr>
          <p:cNvPr id="8" name="TextBox 8"/>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368028" y="3877757"/>
            <a:ext cx="11146537" cy="3351221"/>
          </a:xfrm>
          <a:prstGeom prst="rect">
            <a:avLst/>
          </a:prstGeom>
        </p:spPr>
        <p:txBody>
          <a:bodyPr lIns="0" tIns="0" rIns="0" bIns="0" rtlCol="0" anchor="t">
            <a:spAutoFit/>
          </a:bodyPr>
          <a:lstStyle/>
          <a:p>
            <a:pPr marL="684514" lvl="1" indent="-342257" algn="just">
              <a:lnSpc>
                <a:spcPts val="4438"/>
              </a:lnSpc>
              <a:buFont typeface="Arial"/>
              <a:buChar char="•"/>
            </a:pPr>
            <a:r>
              <a:rPr lang="en-US" sz="3170">
                <a:solidFill>
                  <a:srgbClr val="343F56"/>
                </a:solidFill>
                <a:latin typeface="Open Sans Light"/>
              </a:rPr>
              <a:t>Product identification and detection algorithm</a:t>
            </a:r>
          </a:p>
          <a:p>
            <a:pPr marL="684514" lvl="1" indent="-342257" algn="just">
              <a:lnSpc>
                <a:spcPts val="4438"/>
              </a:lnSpc>
              <a:buFont typeface="Arial"/>
              <a:buChar char="•"/>
            </a:pPr>
            <a:r>
              <a:rPr lang="en-US" sz="3170">
                <a:solidFill>
                  <a:srgbClr val="343F56"/>
                </a:solidFill>
                <a:latin typeface="Open Sans Light"/>
              </a:rPr>
              <a:t>Two cascaded CNN was to detect and identify the product.</a:t>
            </a:r>
          </a:p>
          <a:p>
            <a:pPr marL="684514" lvl="1" indent="-342257" algn="just">
              <a:lnSpc>
                <a:spcPts val="4438"/>
              </a:lnSpc>
              <a:buFont typeface="Arial"/>
              <a:buChar char="•"/>
            </a:pPr>
            <a:r>
              <a:rPr lang="en-US" sz="3170">
                <a:solidFill>
                  <a:srgbClr val="343F56"/>
                </a:solidFill>
                <a:latin typeface="Open Sans Light"/>
              </a:rPr>
              <a:t>First CNN detects retail products based</a:t>
            </a:r>
          </a:p>
          <a:p>
            <a:pPr marL="684514" lvl="1" indent="-342257" algn="just">
              <a:lnSpc>
                <a:spcPts val="4438"/>
              </a:lnSpc>
              <a:buFont typeface="Arial"/>
              <a:buChar char="•"/>
            </a:pPr>
            <a:r>
              <a:rPr lang="en-US" sz="3170">
                <a:solidFill>
                  <a:srgbClr val="343F56"/>
                </a:solidFill>
                <a:latin typeface="Open Sans Light"/>
              </a:rPr>
              <a:t>Second CNN detects the logo retail products</a:t>
            </a:r>
          </a:p>
          <a:p>
            <a:pPr algn="just">
              <a:lnSpc>
                <a:spcPts val="4438"/>
              </a:lnSpc>
              <a:spcBef>
                <a:spcPct val="0"/>
              </a:spcBef>
            </a:pPr>
            <a:endParaRPr lang="en-US" sz="3170">
              <a:solidFill>
                <a:srgbClr val="343F56"/>
              </a:solidFill>
              <a:latin typeface="Open Sans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1684" y="3170155"/>
            <a:ext cx="7897655" cy="3357055"/>
            <a:chOff x="0" y="0"/>
            <a:chExt cx="3132013" cy="1331324"/>
          </a:xfrm>
        </p:grpSpPr>
        <p:sp>
          <p:nvSpPr>
            <p:cNvPr id="6" name="Freeform 6"/>
            <p:cNvSpPr/>
            <p:nvPr/>
          </p:nvSpPr>
          <p:spPr>
            <a:xfrm>
              <a:off x="0" y="0"/>
              <a:ext cx="3132013" cy="1331324"/>
            </a:xfrm>
            <a:custGeom>
              <a:avLst/>
              <a:gdLst/>
              <a:ahLst/>
              <a:cxnLst/>
              <a:rect l="l" t="t" r="r" b="b"/>
              <a:pathLst>
                <a:path w="3132013" h="1331324">
                  <a:moveTo>
                    <a:pt x="0" y="0"/>
                  </a:moveTo>
                  <a:lnTo>
                    <a:pt x="3132013" y="0"/>
                  </a:lnTo>
                  <a:lnTo>
                    <a:pt x="3132013" y="1331324"/>
                  </a:lnTo>
                  <a:lnTo>
                    <a:pt x="0" y="1331324"/>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53731" y="3479737"/>
            <a:ext cx="7293560" cy="2737890"/>
          </a:xfrm>
          <a:custGeom>
            <a:avLst/>
            <a:gdLst/>
            <a:ahLst/>
            <a:cxnLst/>
            <a:rect l="l" t="t" r="r" b="b"/>
            <a:pathLst>
              <a:path w="7293560" h="2737890">
                <a:moveTo>
                  <a:pt x="0" y="0"/>
                </a:moveTo>
                <a:lnTo>
                  <a:pt x="7293560" y="0"/>
                </a:lnTo>
                <a:lnTo>
                  <a:pt x="7293560" y="2737890"/>
                </a:lnTo>
                <a:lnTo>
                  <a:pt x="0" y="2737890"/>
                </a:lnTo>
                <a:lnTo>
                  <a:pt x="0" y="0"/>
                </a:lnTo>
                <a:close/>
              </a:path>
            </a:pathLst>
          </a:custGeom>
          <a:blipFill>
            <a:blip r:embed="rId2"/>
            <a:stretch>
              <a:fillRect/>
            </a:stretch>
          </a:blipFill>
        </p:spPr>
      </p:sp>
      <p:sp>
        <p:nvSpPr>
          <p:cNvPr id="9" name="TextBox 9"/>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10" name="TextBox 10"/>
          <p:cNvSpPr txBox="1"/>
          <p:nvPr/>
        </p:nvSpPr>
        <p:spPr>
          <a:xfrm>
            <a:off x="7353758" y="2110340"/>
            <a:ext cx="3582966" cy="105981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SCENE DESCRIPTOR</a:t>
            </a:r>
          </a:p>
        </p:txBody>
      </p:sp>
      <p:grpSp>
        <p:nvGrpSpPr>
          <p:cNvPr id="11" name="Group 11"/>
          <p:cNvGrpSpPr/>
          <p:nvPr/>
        </p:nvGrpSpPr>
        <p:grpSpPr>
          <a:xfrm>
            <a:off x="9361645" y="3164089"/>
            <a:ext cx="7897655" cy="3357055"/>
            <a:chOff x="0" y="0"/>
            <a:chExt cx="3132013" cy="1331324"/>
          </a:xfrm>
        </p:grpSpPr>
        <p:sp>
          <p:nvSpPr>
            <p:cNvPr id="12" name="Freeform 12"/>
            <p:cNvSpPr/>
            <p:nvPr/>
          </p:nvSpPr>
          <p:spPr>
            <a:xfrm>
              <a:off x="0" y="0"/>
              <a:ext cx="3132013" cy="1331324"/>
            </a:xfrm>
            <a:custGeom>
              <a:avLst/>
              <a:gdLst/>
              <a:ahLst/>
              <a:cxnLst/>
              <a:rect l="l" t="t" r="r" b="b"/>
              <a:pathLst>
                <a:path w="3132013" h="1331324">
                  <a:moveTo>
                    <a:pt x="0" y="0"/>
                  </a:moveTo>
                  <a:lnTo>
                    <a:pt x="3132013" y="0"/>
                  </a:lnTo>
                  <a:lnTo>
                    <a:pt x="3132013" y="1331324"/>
                  </a:lnTo>
                  <a:lnTo>
                    <a:pt x="0" y="1331324"/>
                  </a:lnTo>
                  <a:close/>
                </a:path>
              </a:pathLst>
            </a:custGeom>
            <a:solidFill>
              <a:srgbClr val="000000">
                <a:alpha val="0"/>
              </a:srgbClr>
            </a:solidFill>
            <a:ln w="38100">
              <a:solidFill>
                <a:srgbClr val="106CB5"/>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9471455" y="3353765"/>
            <a:ext cx="7678036" cy="2989834"/>
          </a:xfrm>
          <a:custGeom>
            <a:avLst/>
            <a:gdLst/>
            <a:ahLst/>
            <a:cxnLst/>
            <a:rect l="l" t="t" r="r" b="b"/>
            <a:pathLst>
              <a:path w="7678036" h="2989834">
                <a:moveTo>
                  <a:pt x="0" y="0"/>
                </a:moveTo>
                <a:lnTo>
                  <a:pt x="7678035" y="0"/>
                </a:lnTo>
                <a:lnTo>
                  <a:pt x="7678035" y="2989834"/>
                </a:lnTo>
                <a:lnTo>
                  <a:pt x="0" y="2989834"/>
                </a:lnTo>
                <a:lnTo>
                  <a:pt x="0" y="0"/>
                </a:lnTo>
                <a:close/>
              </a:path>
            </a:pathLst>
          </a:custGeom>
          <a:blipFill>
            <a:blip r:embed="rId3"/>
            <a:stretch>
              <a:fillRect/>
            </a:stretch>
          </a:blipFill>
        </p:spPr>
      </p:sp>
      <p:sp>
        <p:nvSpPr>
          <p:cNvPr id="15" name="Freeform 15"/>
          <p:cNvSpPr/>
          <p:nvPr/>
        </p:nvSpPr>
        <p:spPr>
          <a:xfrm>
            <a:off x="6598150" y="6790724"/>
            <a:ext cx="5052215" cy="3096726"/>
          </a:xfrm>
          <a:custGeom>
            <a:avLst/>
            <a:gdLst/>
            <a:ahLst/>
            <a:cxnLst/>
            <a:rect l="l" t="t" r="r" b="b"/>
            <a:pathLst>
              <a:path w="5052215" h="3096726">
                <a:moveTo>
                  <a:pt x="0" y="0"/>
                </a:moveTo>
                <a:lnTo>
                  <a:pt x="5052215" y="0"/>
                </a:lnTo>
                <a:lnTo>
                  <a:pt x="5052215" y="3096725"/>
                </a:lnTo>
                <a:lnTo>
                  <a:pt x="0" y="3096725"/>
                </a:lnTo>
                <a:lnTo>
                  <a:pt x="0" y="0"/>
                </a:lnTo>
                <a:close/>
              </a:path>
            </a:pathLst>
          </a:custGeom>
          <a:blipFill>
            <a:blip r:embed="rId4"/>
            <a:stretch>
              <a:fillRect/>
            </a:stretch>
          </a:blipFill>
        </p:spPr>
      </p:sp>
      <p:grpSp>
        <p:nvGrpSpPr>
          <p:cNvPr id="16" name="Group 16"/>
          <p:cNvGrpSpPr/>
          <p:nvPr/>
        </p:nvGrpSpPr>
        <p:grpSpPr>
          <a:xfrm>
            <a:off x="5196414" y="6708184"/>
            <a:ext cx="7897655" cy="3357055"/>
            <a:chOff x="0" y="0"/>
            <a:chExt cx="3132013" cy="1331324"/>
          </a:xfrm>
        </p:grpSpPr>
        <p:sp>
          <p:nvSpPr>
            <p:cNvPr id="17" name="Freeform 17"/>
            <p:cNvSpPr/>
            <p:nvPr/>
          </p:nvSpPr>
          <p:spPr>
            <a:xfrm>
              <a:off x="0" y="0"/>
              <a:ext cx="3132013" cy="1331324"/>
            </a:xfrm>
            <a:custGeom>
              <a:avLst/>
              <a:gdLst/>
              <a:ahLst/>
              <a:cxnLst/>
              <a:rect l="l" t="t" r="r" b="b"/>
              <a:pathLst>
                <a:path w="3132013" h="1331324">
                  <a:moveTo>
                    <a:pt x="0" y="0"/>
                  </a:moveTo>
                  <a:lnTo>
                    <a:pt x="3132013" y="0"/>
                  </a:lnTo>
                  <a:lnTo>
                    <a:pt x="3132013" y="1331324"/>
                  </a:lnTo>
                  <a:lnTo>
                    <a:pt x="0" y="1331324"/>
                  </a:lnTo>
                  <a:close/>
                </a:path>
              </a:pathLst>
            </a:custGeom>
            <a:solidFill>
              <a:srgbClr val="000000">
                <a:alpha val="0"/>
              </a:srgbClr>
            </a:solidFill>
            <a:ln w="38100">
              <a:solidFill>
                <a:srgbClr val="106CB5"/>
              </a:solidFill>
            </a:ln>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6" name="Freeform 6"/>
          <p:cNvSpPr/>
          <p:nvPr/>
        </p:nvSpPr>
        <p:spPr>
          <a:xfrm>
            <a:off x="1246921" y="4822189"/>
            <a:ext cx="8997908" cy="2224098"/>
          </a:xfrm>
          <a:custGeom>
            <a:avLst/>
            <a:gdLst/>
            <a:ahLst/>
            <a:cxnLst/>
            <a:rect l="l" t="t" r="r" b="b"/>
            <a:pathLst>
              <a:path w="8997908" h="2224098">
                <a:moveTo>
                  <a:pt x="0" y="0"/>
                </a:moveTo>
                <a:lnTo>
                  <a:pt x="8997907" y="0"/>
                </a:lnTo>
                <a:lnTo>
                  <a:pt x="8997907" y="2224098"/>
                </a:lnTo>
                <a:lnTo>
                  <a:pt x="0" y="2224098"/>
                </a:lnTo>
                <a:lnTo>
                  <a:pt x="0" y="0"/>
                </a:lnTo>
                <a:close/>
              </a:path>
            </a:pathLst>
          </a:custGeom>
          <a:blipFill>
            <a:blip r:embed="rId2"/>
            <a:stretch>
              <a:fillRect/>
            </a:stretch>
          </a:blipFill>
        </p:spPr>
      </p:sp>
      <p:sp>
        <p:nvSpPr>
          <p:cNvPr id="7" name="Freeform 7"/>
          <p:cNvSpPr/>
          <p:nvPr/>
        </p:nvSpPr>
        <p:spPr>
          <a:xfrm>
            <a:off x="12532615" y="2891323"/>
            <a:ext cx="3801394" cy="6324872"/>
          </a:xfrm>
          <a:custGeom>
            <a:avLst/>
            <a:gdLst/>
            <a:ahLst/>
            <a:cxnLst/>
            <a:rect l="l" t="t" r="r" b="b"/>
            <a:pathLst>
              <a:path w="3801394" h="6324872">
                <a:moveTo>
                  <a:pt x="0" y="0"/>
                </a:moveTo>
                <a:lnTo>
                  <a:pt x="3801394" y="0"/>
                </a:lnTo>
                <a:lnTo>
                  <a:pt x="3801394" y="6324872"/>
                </a:lnTo>
                <a:lnTo>
                  <a:pt x="0" y="6324872"/>
                </a:lnTo>
                <a:lnTo>
                  <a:pt x="0" y="0"/>
                </a:lnTo>
                <a:close/>
              </a:path>
            </a:pathLst>
          </a:custGeom>
          <a:blipFill>
            <a:blip r:embed="rId3"/>
            <a:stretch>
              <a:fillRect/>
            </a:stretch>
          </a:blipFill>
        </p:spPr>
      </p:sp>
      <p:sp>
        <p:nvSpPr>
          <p:cNvPr id="8" name="TextBox 8"/>
          <p:cNvSpPr txBox="1"/>
          <p:nvPr/>
        </p:nvSpPr>
        <p:spPr>
          <a:xfrm>
            <a:off x="7353758" y="2110340"/>
            <a:ext cx="3582966" cy="105981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CLOTHES DESCRIPTOR</a:t>
            </a:r>
          </a:p>
        </p:txBody>
      </p:sp>
      <p:grpSp>
        <p:nvGrpSpPr>
          <p:cNvPr id="9" name="Group 9"/>
          <p:cNvGrpSpPr/>
          <p:nvPr/>
        </p:nvGrpSpPr>
        <p:grpSpPr>
          <a:xfrm>
            <a:off x="12334925" y="2891323"/>
            <a:ext cx="4694679" cy="6894784"/>
            <a:chOff x="0" y="0"/>
            <a:chExt cx="1861792" cy="2734299"/>
          </a:xfrm>
        </p:grpSpPr>
        <p:sp>
          <p:nvSpPr>
            <p:cNvPr id="10" name="Freeform 10"/>
            <p:cNvSpPr/>
            <p:nvPr/>
          </p:nvSpPr>
          <p:spPr>
            <a:xfrm>
              <a:off x="0" y="0"/>
              <a:ext cx="1861792" cy="2734299"/>
            </a:xfrm>
            <a:custGeom>
              <a:avLst/>
              <a:gdLst/>
              <a:ahLst/>
              <a:cxnLst/>
              <a:rect l="l" t="t" r="r" b="b"/>
              <a:pathLst>
                <a:path w="1861792" h="2734299">
                  <a:moveTo>
                    <a:pt x="0" y="0"/>
                  </a:moveTo>
                  <a:lnTo>
                    <a:pt x="1861792" y="0"/>
                  </a:lnTo>
                  <a:lnTo>
                    <a:pt x="1861792" y="2734299"/>
                  </a:lnTo>
                  <a:lnTo>
                    <a:pt x="0" y="2734299"/>
                  </a:lnTo>
                  <a:close/>
                </a:path>
              </a:pathLst>
            </a:custGeom>
            <a:solidFill>
              <a:srgbClr val="000000">
                <a:alpha val="0"/>
              </a:srgbClr>
            </a:solidFill>
            <a:ln w="38100">
              <a:solidFill>
                <a:srgbClr val="106CB5"/>
              </a:solid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707205" y="4192203"/>
            <a:ext cx="9928465" cy="3531379"/>
            <a:chOff x="0" y="0"/>
            <a:chExt cx="3937381" cy="1400457"/>
          </a:xfrm>
        </p:grpSpPr>
        <p:sp>
          <p:nvSpPr>
            <p:cNvPr id="13" name="Freeform 13"/>
            <p:cNvSpPr/>
            <p:nvPr/>
          </p:nvSpPr>
          <p:spPr>
            <a:xfrm>
              <a:off x="0" y="0"/>
              <a:ext cx="3937381" cy="1400457"/>
            </a:xfrm>
            <a:custGeom>
              <a:avLst/>
              <a:gdLst/>
              <a:ahLst/>
              <a:cxnLst/>
              <a:rect l="l" t="t" r="r" b="b"/>
              <a:pathLst>
                <a:path w="3937381" h="1400457">
                  <a:moveTo>
                    <a:pt x="0" y="0"/>
                  </a:moveTo>
                  <a:lnTo>
                    <a:pt x="3937381" y="0"/>
                  </a:lnTo>
                  <a:lnTo>
                    <a:pt x="3937381" y="1400457"/>
                  </a:lnTo>
                  <a:lnTo>
                    <a:pt x="0" y="1400457"/>
                  </a:lnTo>
                  <a:close/>
                </a:path>
              </a:pathLst>
            </a:custGeom>
            <a:solidFill>
              <a:srgbClr val="000000">
                <a:alpha val="0"/>
              </a:srgbClr>
            </a:solidFill>
            <a:ln w="38100">
              <a:solidFill>
                <a:srgbClr val="106CB5"/>
              </a:solidFill>
            </a:ln>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851625"/>
            <a:ext cx="7848588" cy="2138431"/>
            <a:chOff x="0" y="0"/>
            <a:chExt cx="2067118" cy="563208"/>
          </a:xfrm>
        </p:grpSpPr>
        <p:sp>
          <p:nvSpPr>
            <p:cNvPr id="3" name="Freeform 3"/>
            <p:cNvSpPr/>
            <p:nvPr/>
          </p:nvSpPr>
          <p:spPr>
            <a:xfrm>
              <a:off x="0" y="0"/>
              <a:ext cx="2067118" cy="563208"/>
            </a:xfrm>
            <a:custGeom>
              <a:avLst/>
              <a:gdLst/>
              <a:ahLst/>
              <a:cxnLst/>
              <a:rect l="l" t="t" r="r" b="b"/>
              <a:pathLst>
                <a:path w="2067118" h="563208">
                  <a:moveTo>
                    <a:pt x="0" y="0"/>
                  </a:moveTo>
                  <a:lnTo>
                    <a:pt x="2067118" y="0"/>
                  </a:lnTo>
                  <a:lnTo>
                    <a:pt x="2067118" y="563208"/>
                  </a:lnTo>
                  <a:lnTo>
                    <a:pt x="0" y="563208"/>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7320006"/>
            <a:ext cx="7848588" cy="2158445"/>
            <a:chOff x="0" y="0"/>
            <a:chExt cx="2067118" cy="568479"/>
          </a:xfrm>
        </p:grpSpPr>
        <p:sp>
          <p:nvSpPr>
            <p:cNvPr id="6" name="Freeform 6"/>
            <p:cNvSpPr/>
            <p:nvPr/>
          </p:nvSpPr>
          <p:spPr>
            <a:xfrm>
              <a:off x="0" y="0"/>
              <a:ext cx="2067118" cy="568479"/>
            </a:xfrm>
            <a:custGeom>
              <a:avLst/>
              <a:gdLst/>
              <a:ahLst/>
              <a:cxnLst/>
              <a:rect l="l" t="t" r="r" b="b"/>
              <a:pathLst>
                <a:path w="2067118" h="568479">
                  <a:moveTo>
                    <a:pt x="0" y="0"/>
                  </a:moveTo>
                  <a:lnTo>
                    <a:pt x="2067118" y="0"/>
                  </a:lnTo>
                  <a:lnTo>
                    <a:pt x="2067118" y="568479"/>
                  </a:lnTo>
                  <a:lnTo>
                    <a:pt x="0" y="568479"/>
                  </a:lnTo>
                  <a:close/>
                </a:path>
              </a:pathLst>
            </a:custGeom>
            <a:solidFill>
              <a:srgbClr val="FFFFFF"/>
            </a:solidFill>
            <a:ln>
              <a:no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410712" y="4851625"/>
            <a:ext cx="7848588" cy="2138431"/>
            <a:chOff x="0" y="0"/>
            <a:chExt cx="2067118" cy="563208"/>
          </a:xfrm>
        </p:grpSpPr>
        <p:sp>
          <p:nvSpPr>
            <p:cNvPr id="9" name="Freeform 9"/>
            <p:cNvSpPr/>
            <p:nvPr/>
          </p:nvSpPr>
          <p:spPr>
            <a:xfrm>
              <a:off x="0" y="0"/>
              <a:ext cx="2067118" cy="563208"/>
            </a:xfrm>
            <a:custGeom>
              <a:avLst/>
              <a:gdLst/>
              <a:ahLst/>
              <a:cxnLst/>
              <a:rect l="l" t="t" r="r" b="b"/>
              <a:pathLst>
                <a:path w="2067118" h="563208">
                  <a:moveTo>
                    <a:pt x="0" y="0"/>
                  </a:moveTo>
                  <a:lnTo>
                    <a:pt x="2067118" y="0"/>
                  </a:lnTo>
                  <a:lnTo>
                    <a:pt x="2067118" y="563208"/>
                  </a:lnTo>
                  <a:lnTo>
                    <a:pt x="0" y="563208"/>
                  </a:lnTo>
                  <a:close/>
                </a:path>
              </a:pathLst>
            </a:custGeom>
            <a:solidFill>
              <a:srgbClr val="FFFFFF"/>
            </a:solidFill>
            <a:ln>
              <a:no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9410712" y="7320006"/>
            <a:ext cx="7848588" cy="2158445"/>
            <a:chOff x="0" y="0"/>
            <a:chExt cx="2067118" cy="568479"/>
          </a:xfrm>
        </p:grpSpPr>
        <p:sp>
          <p:nvSpPr>
            <p:cNvPr id="12" name="Freeform 12"/>
            <p:cNvSpPr/>
            <p:nvPr/>
          </p:nvSpPr>
          <p:spPr>
            <a:xfrm>
              <a:off x="0" y="0"/>
              <a:ext cx="2067118" cy="568479"/>
            </a:xfrm>
            <a:custGeom>
              <a:avLst/>
              <a:gdLst/>
              <a:ahLst/>
              <a:cxnLst/>
              <a:rect l="l" t="t" r="r" b="b"/>
              <a:pathLst>
                <a:path w="2067118" h="568479">
                  <a:moveTo>
                    <a:pt x="0" y="0"/>
                  </a:moveTo>
                  <a:lnTo>
                    <a:pt x="2067118" y="0"/>
                  </a:lnTo>
                  <a:lnTo>
                    <a:pt x="2067118" y="568479"/>
                  </a:lnTo>
                  <a:lnTo>
                    <a:pt x="0" y="568479"/>
                  </a:lnTo>
                  <a:close/>
                </a:path>
              </a:pathLst>
            </a:custGeom>
            <a:solidFill>
              <a:srgbClr val="FFFFFF"/>
            </a:solidFill>
            <a:ln>
              <a:no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690523" y="2726963"/>
            <a:ext cx="12906955"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LITTERATURE REVIEW</a:t>
            </a:r>
          </a:p>
        </p:txBody>
      </p:sp>
      <p:sp>
        <p:nvSpPr>
          <p:cNvPr id="15" name="TextBox 15"/>
          <p:cNvSpPr txBox="1"/>
          <p:nvPr/>
        </p:nvSpPr>
        <p:spPr>
          <a:xfrm>
            <a:off x="2101465" y="5073137"/>
            <a:ext cx="6165768" cy="1553844"/>
          </a:xfrm>
          <a:prstGeom prst="rect">
            <a:avLst/>
          </a:prstGeom>
        </p:spPr>
        <p:txBody>
          <a:bodyPr lIns="0" tIns="0" rIns="0" bIns="0" rtlCol="0" anchor="t">
            <a:spAutoFit/>
          </a:bodyPr>
          <a:lstStyle/>
          <a:p>
            <a:pPr>
              <a:lnSpc>
                <a:spcPts val="3080"/>
              </a:lnSpc>
            </a:pPr>
            <a:r>
              <a:rPr lang="en-US" sz="2200">
                <a:solidFill>
                  <a:srgbClr val="343F56"/>
                </a:solidFill>
                <a:latin typeface="Roboto"/>
              </a:rPr>
              <a:t>VIB users are often put at a disadvantage regarding their visually able peers. Technological advancements have always been concerned with providing better and easier-to-use solutions. </a:t>
            </a:r>
          </a:p>
        </p:txBody>
      </p:sp>
      <p:sp>
        <p:nvSpPr>
          <p:cNvPr id="16" name="TextBox 16"/>
          <p:cNvSpPr txBox="1"/>
          <p:nvPr/>
        </p:nvSpPr>
        <p:spPr>
          <a:xfrm>
            <a:off x="2101465" y="7403231"/>
            <a:ext cx="6165768" cy="1944369"/>
          </a:xfrm>
          <a:prstGeom prst="rect">
            <a:avLst/>
          </a:prstGeom>
        </p:spPr>
        <p:txBody>
          <a:bodyPr lIns="0" tIns="0" rIns="0" bIns="0" rtlCol="0" anchor="t">
            <a:spAutoFit/>
          </a:bodyPr>
          <a:lstStyle/>
          <a:p>
            <a:pPr>
              <a:lnSpc>
                <a:spcPts val="3080"/>
              </a:lnSpc>
            </a:pPr>
            <a:r>
              <a:rPr lang="en-US" sz="2200">
                <a:solidFill>
                  <a:srgbClr val="343F56"/>
                </a:solidFill>
                <a:latin typeface="Roboto"/>
              </a:rPr>
              <a:t>Moreover, many of the applications that can be found in the market are not particularly easy to use. They often require some degree of tactile interaction, which VIB users will most probably not be able to provide. </a:t>
            </a:r>
          </a:p>
        </p:txBody>
      </p:sp>
      <p:sp>
        <p:nvSpPr>
          <p:cNvPr id="17" name="TextBox 17"/>
          <p:cNvSpPr txBox="1"/>
          <p:nvPr/>
        </p:nvSpPr>
        <p:spPr>
          <a:xfrm>
            <a:off x="10483849" y="5202389"/>
            <a:ext cx="6165768" cy="1163319"/>
          </a:xfrm>
          <a:prstGeom prst="rect">
            <a:avLst/>
          </a:prstGeom>
        </p:spPr>
        <p:txBody>
          <a:bodyPr lIns="0" tIns="0" rIns="0" bIns="0" rtlCol="0" anchor="t">
            <a:spAutoFit/>
          </a:bodyPr>
          <a:lstStyle/>
          <a:p>
            <a:pPr>
              <a:lnSpc>
                <a:spcPts val="3080"/>
              </a:lnSpc>
            </a:pPr>
            <a:r>
              <a:rPr lang="en-US" sz="2200">
                <a:solidFill>
                  <a:srgbClr val="343F56"/>
                </a:solidFill>
                <a:latin typeface="Roboto"/>
              </a:rPr>
              <a:t>These efforts have been largely directed toward the use of sensors, which in many are not available to every user. </a:t>
            </a:r>
          </a:p>
        </p:txBody>
      </p:sp>
      <p:sp>
        <p:nvSpPr>
          <p:cNvPr id="18" name="TextBox 18"/>
          <p:cNvSpPr txBox="1"/>
          <p:nvPr/>
        </p:nvSpPr>
        <p:spPr>
          <a:xfrm>
            <a:off x="10483849" y="7793756"/>
            <a:ext cx="6165768" cy="1163319"/>
          </a:xfrm>
          <a:prstGeom prst="rect">
            <a:avLst/>
          </a:prstGeom>
        </p:spPr>
        <p:txBody>
          <a:bodyPr lIns="0" tIns="0" rIns="0" bIns="0" rtlCol="0" anchor="t">
            <a:spAutoFit/>
          </a:bodyPr>
          <a:lstStyle/>
          <a:p>
            <a:pPr>
              <a:lnSpc>
                <a:spcPts val="3080"/>
              </a:lnSpc>
            </a:pPr>
            <a:r>
              <a:rPr lang="en-US" sz="2200">
                <a:solidFill>
                  <a:srgbClr val="343F56"/>
                </a:solidFill>
                <a:latin typeface="Roboto"/>
              </a:rPr>
              <a:t>Some of these applications are designed to be used by sighted people alongside VIB users, which can come as impractical.</a:t>
            </a:r>
          </a:p>
        </p:txBody>
      </p:sp>
      <p:sp>
        <p:nvSpPr>
          <p:cNvPr id="19" name="TextBox 19"/>
          <p:cNvSpPr txBox="1"/>
          <p:nvPr/>
        </p:nvSpPr>
        <p:spPr>
          <a:xfrm>
            <a:off x="6993402" y="1659578"/>
            <a:ext cx="4301196" cy="391794"/>
          </a:xfrm>
          <a:prstGeom prst="rect">
            <a:avLst/>
          </a:prstGeom>
        </p:spPr>
        <p:txBody>
          <a:bodyPr lIns="0" tIns="0" rIns="0" bIns="0" rtlCol="0" anchor="t">
            <a:spAutoFit/>
          </a:bodyPr>
          <a:lstStyle/>
          <a:p>
            <a:pPr algn="ctr">
              <a:lnSpc>
                <a:spcPts val="3080"/>
              </a:lnSpc>
            </a:pPr>
            <a:r>
              <a:rPr lang="en-US" sz="2200">
                <a:solidFill>
                  <a:srgbClr val="FFFFFF"/>
                </a:solidFill>
                <a:latin typeface="Hagrid Bold"/>
              </a:rPr>
              <a:t>POCKET LENS</a:t>
            </a:r>
          </a:p>
        </p:txBody>
      </p:sp>
      <p:sp>
        <p:nvSpPr>
          <p:cNvPr id="20" name="Freeform 20"/>
          <p:cNvSpPr/>
          <p:nvPr/>
        </p:nvSpPr>
        <p:spPr>
          <a:xfrm>
            <a:off x="6649" y="2065"/>
            <a:ext cx="2044103" cy="2053269"/>
          </a:xfrm>
          <a:custGeom>
            <a:avLst/>
            <a:gdLst/>
            <a:ahLst/>
            <a:cxnLst/>
            <a:rect l="l" t="t" r="r" b="b"/>
            <a:pathLst>
              <a:path w="2044103" h="2053269">
                <a:moveTo>
                  <a:pt x="0" y="0"/>
                </a:moveTo>
                <a:lnTo>
                  <a:pt x="2044102" y="0"/>
                </a:lnTo>
                <a:lnTo>
                  <a:pt x="2044102" y="2053270"/>
                </a:lnTo>
                <a:lnTo>
                  <a:pt x="0" y="2053270"/>
                </a:lnTo>
                <a:lnTo>
                  <a:pt x="0" y="0"/>
                </a:lnTo>
                <a:close/>
              </a:path>
            </a:pathLst>
          </a:custGeom>
          <a:blipFill>
            <a:blip r:embed="rId2"/>
            <a:stretch>
              <a:fillRect/>
            </a:stretch>
          </a:blip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grpSp>
        <p:nvGrpSpPr>
          <p:cNvPr id="6" name="Group 6"/>
          <p:cNvGrpSpPr/>
          <p:nvPr/>
        </p:nvGrpSpPr>
        <p:grpSpPr>
          <a:xfrm>
            <a:off x="1028321" y="4192505"/>
            <a:ext cx="5061550" cy="4128177"/>
            <a:chOff x="0" y="0"/>
            <a:chExt cx="2007284" cy="1637132"/>
          </a:xfrm>
        </p:grpSpPr>
        <p:sp>
          <p:nvSpPr>
            <p:cNvPr id="7" name="Freeform 7"/>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6614466" y="4192505"/>
            <a:ext cx="5061550" cy="4128177"/>
            <a:chOff x="0" y="0"/>
            <a:chExt cx="2007284" cy="1637132"/>
          </a:xfrm>
        </p:grpSpPr>
        <p:sp>
          <p:nvSpPr>
            <p:cNvPr id="10" name="Freeform 10"/>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106CB5"/>
            </a:solidFill>
            <a:ln>
              <a:no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2197371" y="4192505"/>
            <a:ext cx="5061550" cy="4128177"/>
            <a:chOff x="0" y="0"/>
            <a:chExt cx="2007284" cy="1637132"/>
          </a:xfrm>
        </p:grpSpPr>
        <p:sp>
          <p:nvSpPr>
            <p:cNvPr id="13" name="Freeform 13"/>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790320" y="4332797"/>
            <a:ext cx="3221739" cy="10572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K = 3</a:t>
            </a:r>
          </a:p>
          <a:p>
            <a:pPr>
              <a:lnSpc>
                <a:spcPts val="4200"/>
              </a:lnSpc>
            </a:pPr>
            <a:endParaRPr lang="en-US" sz="3000">
              <a:solidFill>
                <a:srgbClr val="343F56"/>
              </a:solidFill>
              <a:latin typeface="Hagrid Heavy"/>
            </a:endParaRPr>
          </a:p>
        </p:txBody>
      </p:sp>
      <p:sp>
        <p:nvSpPr>
          <p:cNvPr id="16" name="TextBox 16"/>
          <p:cNvSpPr txBox="1"/>
          <p:nvPr/>
        </p:nvSpPr>
        <p:spPr>
          <a:xfrm>
            <a:off x="8394640" y="4366104"/>
            <a:ext cx="3144395" cy="1023969"/>
          </a:xfrm>
          <a:prstGeom prst="rect">
            <a:avLst/>
          </a:prstGeom>
        </p:spPr>
        <p:txBody>
          <a:bodyPr lIns="0" tIns="0" rIns="0" bIns="0" rtlCol="0" anchor="t">
            <a:spAutoFit/>
          </a:bodyPr>
          <a:lstStyle/>
          <a:p>
            <a:pPr>
              <a:lnSpc>
                <a:spcPts val="4099"/>
              </a:lnSpc>
            </a:pPr>
            <a:r>
              <a:rPr lang="en-US" sz="2927">
                <a:solidFill>
                  <a:srgbClr val="FFFFFF"/>
                </a:solidFill>
                <a:latin typeface="Hagrid Heavy"/>
              </a:rPr>
              <a:t>K = 5</a:t>
            </a:r>
          </a:p>
          <a:p>
            <a:pPr>
              <a:lnSpc>
                <a:spcPts val="4099"/>
              </a:lnSpc>
            </a:pPr>
            <a:endParaRPr lang="en-US" sz="2927">
              <a:solidFill>
                <a:srgbClr val="FFFFFF"/>
              </a:solidFill>
              <a:latin typeface="Hagrid Heavy"/>
            </a:endParaRPr>
          </a:p>
        </p:txBody>
      </p:sp>
      <p:sp>
        <p:nvSpPr>
          <p:cNvPr id="17" name="TextBox 17"/>
          <p:cNvSpPr txBox="1"/>
          <p:nvPr/>
        </p:nvSpPr>
        <p:spPr>
          <a:xfrm>
            <a:off x="14184895" y="4382788"/>
            <a:ext cx="3221739" cy="523875"/>
          </a:xfrm>
          <a:prstGeom prst="rect">
            <a:avLst/>
          </a:prstGeom>
        </p:spPr>
        <p:txBody>
          <a:bodyPr lIns="0" tIns="0" rIns="0" bIns="0" rtlCol="0" anchor="t">
            <a:spAutoFit/>
          </a:bodyPr>
          <a:lstStyle/>
          <a:p>
            <a:pPr>
              <a:lnSpc>
                <a:spcPts val="4200"/>
              </a:lnSpc>
            </a:pPr>
            <a:r>
              <a:rPr lang="en-US" sz="3000">
                <a:solidFill>
                  <a:srgbClr val="343F56"/>
                </a:solidFill>
                <a:latin typeface="Hagrid Heavy"/>
              </a:rPr>
              <a:t>K =7</a:t>
            </a:r>
          </a:p>
        </p:txBody>
      </p:sp>
      <p:sp>
        <p:nvSpPr>
          <p:cNvPr id="18" name="TextBox 18"/>
          <p:cNvSpPr txBox="1"/>
          <p:nvPr/>
        </p:nvSpPr>
        <p:spPr>
          <a:xfrm>
            <a:off x="1222337" y="5332922"/>
            <a:ext cx="4673518" cy="2221953"/>
          </a:xfrm>
          <a:prstGeom prst="rect">
            <a:avLst/>
          </a:prstGeom>
        </p:spPr>
        <p:txBody>
          <a:bodyPr lIns="0" tIns="0" rIns="0" bIns="0" rtlCol="0" anchor="t">
            <a:spAutoFit/>
          </a:bodyPr>
          <a:lstStyle/>
          <a:p>
            <a:pPr marL="542112" lvl="1" indent="-271056">
              <a:lnSpc>
                <a:spcPts val="3515"/>
              </a:lnSpc>
              <a:buFont typeface="Arial"/>
              <a:buChar char="•"/>
            </a:pPr>
            <a:r>
              <a:rPr lang="en-US" sz="2510">
                <a:solidFill>
                  <a:srgbClr val="343F56"/>
                </a:solidFill>
                <a:latin typeface="Roboto"/>
              </a:rPr>
              <a:t>91% accuracy with Euclidean distance</a:t>
            </a:r>
          </a:p>
          <a:p>
            <a:pPr marL="542112" lvl="1" indent="-271056">
              <a:lnSpc>
                <a:spcPts val="3515"/>
              </a:lnSpc>
              <a:buFont typeface="Arial"/>
              <a:buChar char="•"/>
            </a:pPr>
            <a:r>
              <a:rPr lang="en-US" sz="2510">
                <a:solidFill>
                  <a:srgbClr val="343F56"/>
                </a:solidFill>
                <a:latin typeface="Roboto"/>
              </a:rPr>
              <a:t>89% accuracy with Hamming distance</a:t>
            </a:r>
          </a:p>
          <a:p>
            <a:pPr>
              <a:lnSpc>
                <a:spcPts val="3515"/>
              </a:lnSpc>
            </a:pPr>
            <a:endParaRPr lang="en-US" sz="2510">
              <a:solidFill>
                <a:srgbClr val="343F56"/>
              </a:solidFill>
              <a:latin typeface="Roboto"/>
            </a:endParaRPr>
          </a:p>
        </p:txBody>
      </p:sp>
      <p:sp>
        <p:nvSpPr>
          <p:cNvPr id="19" name="TextBox 19"/>
          <p:cNvSpPr txBox="1"/>
          <p:nvPr/>
        </p:nvSpPr>
        <p:spPr>
          <a:xfrm>
            <a:off x="7116742" y="5294822"/>
            <a:ext cx="4056998" cy="2184400"/>
          </a:xfrm>
          <a:prstGeom prst="rect">
            <a:avLst/>
          </a:prstGeom>
        </p:spPr>
        <p:txBody>
          <a:bodyPr lIns="0" tIns="0" rIns="0" bIns="0" rtlCol="0" anchor="t">
            <a:spAutoFit/>
          </a:bodyPr>
          <a:lstStyle/>
          <a:p>
            <a:pPr marL="539753" lvl="1" indent="-269876">
              <a:lnSpc>
                <a:spcPts val="3500"/>
              </a:lnSpc>
              <a:buFont typeface="Arial"/>
              <a:buChar char="•"/>
            </a:pPr>
            <a:r>
              <a:rPr lang="en-US" sz="2500">
                <a:solidFill>
                  <a:srgbClr val="FFFFFF"/>
                </a:solidFill>
                <a:latin typeface="Roboto"/>
              </a:rPr>
              <a:t>92% accuracy with Euclidean distance</a:t>
            </a:r>
          </a:p>
          <a:p>
            <a:pPr marL="539753" lvl="1" indent="-269876">
              <a:lnSpc>
                <a:spcPts val="3500"/>
              </a:lnSpc>
              <a:buFont typeface="Arial"/>
              <a:buChar char="•"/>
            </a:pPr>
            <a:r>
              <a:rPr lang="en-US" sz="2500">
                <a:solidFill>
                  <a:srgbClr val="FFFFFF"/>
                </a:solidFill>
                <a:latin typeface="Roboto"/>
              </a:rPr>
              <a:t>89% accuracy with Hamming distance</a:t>
            </a:r>
          </a:p>
          <a:p>
            <a:pPr>
              <a:lnSpc>
                <a:spcPts val="3500"/>
              </a:lnSpc>
            </a:pPr>
            <a:endParaRPr lang="en-US" sz="2500">
              <a:solidFill>
                <a:srgbClr val="FFFFFF"/>
              </a:solidFill>
              <a:latin typeface="Roboto"/>
            </a:endParaRPr>
          </a:p>
        </p:txBody>
      </p:sp>
      <p:sp>
        <p:nvSpPr>
          <p:cNvPr id="20" name="TextBox 20"/>
          <p:cNvSpPr txBox="1"/>
          <p:nvPr/>
        </p:nvSpPr>
        <p:spPr>
          <a:xfrm>
            <a:off x="12704716" y="5350702"/>
            <a:ext cx="4056998" cy="2128520"/>
          </a:xfrm>
          <a:prstGeom prst="rect">
            <a:avLst/>
          </a:prstGeom>
        </p:spPr>
        <p:txBody>
          <a:bodyPr lIns="0" tIns="0" rIns="0" bIns="0" rtlCol="0" anchor="t">
            <a:spAutoFit/>
          </a:bodyPr>
          <a:lstStyle/>
          <a:p>
            <a:pPr marL="539753" lvl="1" indent="-269876">
              <a:lnSpc>
                <a:spcPts val="3500"/>
              </a:lnSpc>
              <a:buFont typeface="Arial"/>
              <a:buChar char="•"/>
            </a:pPr>
            <a:r>
              <a:rPr lang="en-US" sz="2500">
                <a:solidFill>
                  <a:srgbClr val="343F56"/>
                </a:solidFill>
                <a:latin typeface="Roboto"/>
              </a:rPr>
              <a:t>93.5% accuracy with Euclidean distance</a:t>
            </a:r>
          </a:p>
          <a:p>
            <a:pPr marL="518163" lvl="1" indent="-259082">
              <a:lnSpc>
                <a:spcPts val="3360"/>
              </a:lnSpc>
              <a:buFont typeface="Arial"/>
              <a:buChar char="•"/>
            </a:pPr>
            <a:r>
              <a:rPr lang="en-US" sz="2400">
                <a:solidFill>
                  <a:srgbClr val="343F56"/>
                </a:solidFill>
                <a:latin typeface="Roboto"/>
              </a:rPr>
              <a:t>90% accuracy with Hamming distance</a:t>
            </a:r>
          </a:p>
          <a:p>
            <a:pPr>
              <a:lnSpc>
                <a:spcPts val="3360"/>
              </a:lnSpc>
            </a:pPr>
            <a:endParaRPr lang="en-US" sz="2400">
              <a:solidFill>
                <a:srgbClr val="343F56"/>
              </a:solidFill>
              <a:latin typeface="Roboto"/>
            </a:endParaRPr>
          </a:p>
        </p:txBody>
      </p:sp>
      <p:sp>
        <p:nvSpPr>
          <p:cNvPr id="21" name="TextBox 21"/>
          <p:cNvSpPr txBox="1"/>
          <p:nvPr/>
        </p:nvSpPr>
        <p:spPr>
          <a:xfrm>
            <a:off x="589181" y="3322555"/>
            <a:ext cx="11264875" cy="869950"/>
          </a:xfrm>
          <a:prstGeom prst="rect">
            <a:avLst/>
          </a:prstGeom>
        </p:spPr>
        <p:txBody>
          <a:bodyPr lIns="0" tIns="0" rIns="0" bIns="0" rtlCol="0" anchor="t">
            <a:spAutoFit/>
          </a:bodyPr>
          <a:lstStyle/>
          <a:p>
            <a:pPr marL="518157" lvl="1" indent="-259078" algn="ctr">
              <a:lnSpc>
                <a:spcPts val="3359"/>
              </a:lnSpc>
              <a:spcBef>
                <a:spcPct val="0"/>
              </a:spcBef>
              <a:buFont typeface="Arial"/>
              <a:buChar char="•"/>
            </a:pPr>
            <a:r>
              <a:rPr lang="en-US" sz="2399">
                <a:solidFill>
                  <a:srgbClr val="000000"/>
                </a:solidFill>
                <a:latin typeface="Roboto"/>
              </a:rPr>
              <a:t>Evaluate k-NN classifier performance for various 'k' values and distance metrics</a:t>
            </a:r>
          </a:p>
          <a:p>
            <a:pPr algn="ctr">
              <a:lnSpc>
                <a:spcPts val="3639"/>
              </a:lnSpc>
              <a:spcBef>
                <a:spcPct val="0"/>
              </a:spcBef>
            </a:pPr>
            <a:endParaRPr lang="en-US" sz="2399">
              <a:solidFill>
                <a:srgbClr val="000000"/>
              </a:solidFill>
              <a:latin typeface="Roboto"/>
            </a:endParaRPr>
          </a:p>
        </p:txBody>
      </p:sp>
      <p:sp>
        <p:nvSpPr>
          <p:cNvPr id="22" name="TextBox 22"/>
          <p:cNvSpPr txBox="1"/>
          <p:nvPr/>
        </p:nvSpPr>
        <p:spPr>
          <a:xfrm>
            <a:off x="4408103" y="8663582"/>
            <a:ext cx="9431551" cy="1623418"/>
          </a:xfrm>
          <a:prstGeom prst="rect">
            <a:avLst/>
          </a:prstGeom>
        </p:spPr>
        <p:txBody>
          <a:bodyPr lIns="0" tIns="0" rIns="0" bIns="0" rtlCol="0" anchor="t">
            <a:spAutoFit/>
          </a:bodyPr>
          <a:lstStyle/>
          <a:p>
            <a:pPr algn="ctr">
              <a:lnSpc>
                <a:spcPts val="4376"/>
              </a:lnSpc>
              <a:spcBef>
                <a:spcPct val="0"/>
              </a:spcBef>
            </a:pPr>
            <a:r>
              <a:rPr lang="en-US" sz="3126">
                <a:solidFill>
                  <a:srgbClr val="000000"/>
                </a:solidFill>
                <a:latin typeface="Open Sans Light"/>
              </a:rPr>
              <a:t>Best performing combination:</a:t>
            </a:r>
          </a:p>
          <a:p>
            <a:pPr algn="ctr">
              <a:lnSpc>
                <a:spcPts val="4376"/>
              </a:lnSpc>
              <a:spcBef>
                <a:spcPct val="0"/>
              </a:spcBef>
            </a:pPr>
            <a:r>
              <a:rPr lang="en-US" sz="3126">
                <a:solidFill>
                  <a:srgbClr val="000000"/>
                </a:solidFill>
                <a:latin typeface="Open Sans Light"/>
              </a:rPr>
              <a:t>k = 7 with Euclidean distance metric (93.5% accuracy)</a:t>
            </a:r>
          </a:p>
          <a:p>
            <a:pPr algn="ctr">
              <a:lnSpc>
                <a:spcPts val="4376"/>
              </a:lnSpc>
              <a:spcBef>
                <a:spcPct val="0"/>
              </a:spcBef>
            </a:pPr>
            <a:endParaRPr lang="en-US" sz="3126">
              <a:solidFill>
                <a:srgbClr val="000000"/>
              </a:solidFill>
              <a:latin typeface="Open Sans Light"/>
            </a:endParaRPr>
          </a:p>
        </p:txBody>
      </p:sp>
      <p:sp>
        <p:nvSpPr>
          <p:cNvPr id="23" name="TextBox 23"/>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CURRENCY RECOGNITION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20418" y="3557118"/>
            <a:ext cx="15011369" cy="5701182"/>
          </a:xfrm>
          <a:custGeom>
            <a:avLst/>
            <a:gdLst/>
            <a:ahLst/>
            <a:cxnLst/>
            <a:rect l="l" t="t" r="r" b="b"/>
            <a:pathLst>
              <a:path w="15011369" h="5701182">
                <a:moveTo>
                  <a:pt x="0" y="0"/>
                </a:moveTo>
                <a:lnTo>
                  <a:pt x="15011369" y="0"/>
                </a:lnTo>
                <a:lnTo>
                  <a:pt x="15011369" y="5701182"/>
                </a:lnTo>
                <a:lnTo>
                  <a:pt x="0" y="5701182"/>
                </a:lnTo>
                <a:lnTo>
                  <a:pt x="0" y="0"/>
                </a:lnTo>
                <a:close/>
              </a:path>
            </a:pathLst>
          </a:custGeom>
          <a:blipFill>
            <a:blip r:embed="rId2"/>
            <a:stretch>
              <a:fillRect/>
            </a:stretch>
          </a:blipFill>
        </p:spPr>
      </p:sp>
      <p:sp>
        <p:nvSpPr>
          <p:cNvPr id="6" name="TextBox 6"/>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7" name="TextBox 7"/>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FACE </a:t>
            </a:r>
          </a:p>
          <a:p>
            <a:pPr algn="ctr">
              <a:lnSpc>
                <a:spcPts val="4060"/>
              </a:lnSpc>
            </a:pPr>
            <a:r>
              <a:rPr lang="en-US" sz="2900">
                <a:solidFill>
                  <a:srgbClr val="343F56"/>
                </a:solidFill>
                <a:latin typeface="Hagrid Bold"/>
              </a:rPr>
              <a:t>DETECTION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015582" y="3992649"/>
            <a:ext cx="7363815" cy="2663508"/>
          </a:xfrm>
          <a:custGeom>
            <a:avLst/>
            <a:gdLst/>
            <a:ahLst/>
            <a:cxnLst/>
            <a:rect l="l" t="t" r="r" b="b"/>
            <a:pathLst>
              <a:path w="7363815" h="2663508">
                <a:moveTo>
                  <a:pt x="0" y="0"/>
                </a:moveTo>
                <a:lnTo>
                  <a:pt x="7363816" y="0"/>
                </a:lnTo>
                <a:lnTo>
                  <a:pt x="7363816" y="2663507"/>
                </a:lnTo>
                <a:lnTo>
                  <a:pt x="0" y="2663507"/>
                </a:lnTo>
                <a:lnTo>
                  <a:pt x="0" y="0"/>
                </a:lnTo>
                <a:close/>
              </a:path>
            </a:pathLst>
          </a:custGeom>
          <a:blipFill>
            <a:blip r:embed="rId2"/>
            <a:stretch>
              <a:fillRect/>
            </a:stretch>
          </a:blipFill>
        </p:spPr>
      </p:sp>
      <p:sp>
        <p:nvSpPr>
          <p:cNvPr id="6" name="Freeform 6"/>
          <p:cNvSpPr/>
          <p:nvPr/>
        </p:nvSpPr>
        <p:spPr>
          <a:xfrm>
            <a:off x="2399767" y="6656156"/>
            <a:ext cx="13196281" cy="3263765"/>
          </a:xfrm>
          <a:custGeom>
            <a:avLst/>
            <a:gdLst/>
            <a:ahLst/>
            <a:cxnLst/>
            <a:rect l="l" t="t" r="r" b="b"/>
            <a:pathLst>
              <a:path w="13196281" h="3263765">
                <a:moveTo>
                  <a:pt x="0" y="0"/>
                </a:moveTo>
                <a:lnTo>
                  <a:pt x="13196281" y="0"/>
                </a:lnTo>
                <a:lnTo>
                  <a:pt x="13196281" y="3263765"/>
                </a:lnTo>
                <a:lnTo>
                  <a:pt x="0" y="3263765"/>
                </a:lnTo>
                <a:lnTo>
                  <a:pt x="0" y="0"/>
                </a:lnTo>
                <a:close/>
              </a:path>
            </a:pathLst>
          </a:custGeom>
          <a:blipFill>
            <a:blip r:embed="rId3"/>
            <a:stretch>
              <a:fillRect/>
            </a:stretch>
          </a:blipFill>
        </p:spPr>
      </p:sp>
      <p:sp>
        <p:nvSpPr>
          <p:cNvPr id="7" name="TextBox 7"/>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8" name="TextBox 8"/>
          <p:cNvSpPr txBox="1"/>
          <p:nvPr/>
        </p:nvSpPr>
        <p:spPr>
          <a:xfrm>
            <a:off x="7353758" y="2110340"/>
            <a:ext cx="3582966" cy="1564640"/>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FACE </a:t>
            </a:r>
          </a:p>
          <a:p>
            <a:pPr algn="ctr">
              <a:lnSpc>
                <a:spcPts val="4060"/>
              </a:lnSpc>
            </a:pPr>
            <a:r>
              <a:rPr lang="en-US" sz="2900">
                <a:solidFill>
                  <a:srgbClr val="343F56"/>
                </a:solidFill>
                <a:latin typeface="Hagrid Bold"/>
              </a:rPr>
              <a:t>RECOGNITION: EIGENFACES</a:t>
            </a:r>
          </a:p>
        </p:txBody>
      </p:sp>
      <p:sp>
        <p:nvSpPr>
          <p:cNvPr id="9" name="TextBox 9"/>
          <p:cNvSpPr txBox="1"/>
          <p:nvPr/>
        </p:nvSpPr>
        <p:spPr>
          <a:xfrm>
            <a:off x="889620" y="3944070"/>
            <a:ext cx="7957914" cy="2712086"/>
          </a:xfrm>
          <a:prstGeom prst="rect">
            <a:avLst/>
          </a:prstGeom>
        </p:spPr>
        <p:txBody>
          <a:bodyPr lIns="0" tIns="0" rIns="0" bIns="0" rtlCol="0" anchor="t">
            <a:spAutoFit/>
          </a:bodyPr>
          <a:lstStyle/>
          <a:p>
            <a:pPr>
              <a:lnSpc>
                <a:spcPts val="4339"/>
              </a:lnSpc>
            </a:pPr>
            <a:r>
              <a:rPr lang="en-US" sz="3099">
                <a:solidFill>
                  <a:srgbClr val="000000"/>
                </a:solidFill>
                <a:latin typeface="Roboto"/>
              </a:rPr>
              <a:t>Datasets:</a:t>
            </a:r>
          </a:p>
          <a:p>
            <a:pPr marL="669283" lvl="1" indent="-334641">
              <a:lnSpc>
                <a:spcPts val="4339"/>
              </a:lnSpc>
              <a:spcBef>
                <a:spcPct val="0"/>
              </a:spcBef>
              <a:buFont typeface="Arial"/>
              <a:buChar char="•"/>
            </a:pPr>
            <a:r>
              <a:rPr lang="en-US" sz="3099">
                <a:solidFill>
                  <a:srgbClr val="000000"/>
                </a:solidFill>
                <a:latin typeface="Roboto"/>
              </a:rPr>
              <a:t>Olivetti (97% accuracy) (40 classes)</a:t>
            </a:r>
          </a:p>
          <a:p>
            <a:pPr marL="669283" lvl="1" indent="-334641">
              <a:lnSpc>
                <a:spcPts val="4339"/>
              </a:lnSpc>
              <a:spcBef>
                <a:spcPct val="0"/>
              </a:spcBef>
              <a:buFont typeface="Arial"/>
              <a:buChar char="•"/>
            </a:pPr>
            <a:r>
              <a:rPr lang="en-US" sz="3099">
                <a:solidFill>
                  <a:srgbClr val="000000"/>
                </a:solidFill>
                <a:latin typeface="Roboto"/>
              </a:rPr>
              <a:t>LFW (Bad accuracy ~15%) (1473 classes)</a:t>
            </a:r>
          </a:p>
          <a:p>
            <a:pPr marL="669283" lvl="1" indent="-334641">
              <a:lnSpc>
                <a:spcPts val="4339"/>
              </a:lnSpc>
              <a:spcBef>
                <a:spcPct val="0"/>
              </a:spcBef>
              <a:buFont typeface="Arial"/>
              <a:buChar char="•"/>
            </a:pPr>
            <a:r>
              <a:rPr lang="en-US" sz="3099">
                <a:solidFill>
                  <a:srgbClr val="000000"/>
                </a:solidFill>
                <a:latin typeface="Roboto"/>
              </a:rPr>
              <a:t>Our own images</a:t>
            </a:r>
          </a:p>
          <a:p>
            <a:pPr>
              <a:lnSpc>
                <a:spcPts val="4339"/>
              </a:lnSpc>
              <a:spcBef>
                <a:spcPct val="0"/>
              </a:spcBef>
            </a:pPr>
            <a:endParaRPr lang="en-US" sz="3099">
              <a:solidFill>
                <a:srgbClr val="000000"/>
              </a:solidFill>
              <a:latin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749324" y="3674980"/>
            <a:ext cx="12749868" cy="6329203"/>
          </a:xfrm>
          <a:custGeom>
            <a:avLst/>
            <a:gdLst/>
            <a:ahLst/>
            <a:cxnLst/>
            <a:rect l="l" t="t" r="r" b="b"/>
            <a:pathLst>
              <a:path w="12749868" h="6329203">
                <a:moveTo>
                  <a:pt x="0" y="0"/>
                </a:moveTo>
                <a:lnTo>
                  <a:pt x="12749867" y="0"/>
                </a:lnTo>
                <a:lnTo>
                  <a:pt x="12749867" y="6329202"/>
                </a:lnTo>
                <a:lnTo>
                  <a:pt x="0" y="6329202"/>
                </a:lnTo>
                <a:lnTo>
                  <a:pt x="0" y="0"/>
                </a:lnTo>
                <a:close/>
              </a:path>
            </a:pathLst>
          </a:custGeom>
          <a:blipFill>
            <a:blip r:embed="rId2"/>
            <a:stretch>
              <a:fillRect/>
            </a:stretch>
          </a:blipFill>
        </p:spPr>
      </p:sp>
      <p:sp>
        <p:nvSpPr>
          <p:cNvPr id="6" name="TextBox 6"/>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7" name="TextBox 7"/>
          <p:cNvSpPr txBox="1"/>
          <p:nvPr/>
        </p:nvSpPr>
        <p:spPr>
          <a:xfrm>
            <a:off x="7353758" y="2110340"/>
            <a:ext cx="3582966" cy="1564640"/>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FACE </a:t>
            </a:r>
          </a:p>
          <a:p>
            <a:pPr algn="ctr">
              <a:lnSpc>
                <a:spcPts val="4060"/>
              </a:lnSpc>
            </a:pPr>
            <a:r>
              <a:rPr lang="en-US" sz="2900">
                <a:solidFill>
                  <a:srgbClr val="343F56"/>
                </a:solidFill>
                <a:latin typeface="Hagrid Bold"/>
              </a:rPr>
              <a:t>RECOGNITION: EIGENFACES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9564" y="4352615"/>
            <a:ext cx="5061550" cy="4128177"/>
            <a:chOff x="0" y="0"/>
            <a:chExt cx="2007284" cy="1637132"/>
          </a:xfrm>
        </p:grpSpPr>
        <p:sp>
          <p:nvSpPr>
            <p:cNvPr id="6" name="Freeform 6"/>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336781" y="4352615"/>
            <a:ext cx="5061550" cy="4128177"/>
            <a:chOff x="0" y="0"/>
            <a:chExt cx="2007284" cy="1637132"/>
          </a:xfrm>
        </p:grpSpPr>
        <p:sp>
          <p:nvSpPr>
            <p:cNvPr id="9" name="Freeform 9"/>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106CB5"/>
            </a:solidFill>
            <a:ln w="38100">
              <a:solidFill>
                <a:srgbClr val="106CB5"/>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7463474" y="5303610"/>
            <a:ext cx="3760948" cy="1698846"/>
          </a:xfrm>
          <a:custGeom>
            <a:avLst/>
            <a:gdLst/>
            <a:ahLst/>
            <a:cxnLst/>
            <a:rect l="l" t="t" r="r" b="b"/>
            <a:pathLst>
              <a:path w="3760948" h="1698846">
                <a:moveTo>
                  <a:pt x="0" y="0"/>
                </a:moveTo>
                <a:lnTo>
                  <a:pt x="3760947" y="0"/>
                </a:lnTo>
                <a:lnTo>
                  <a:pt x="3760947" y="1698846"/>
                </a:lnTo>
                <a:lnTo>
                  <a:pt x="0" y="1698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13" name="TextBox 13"/>
          <p:cNvSpPr txBox="1"/>
          <p:nvPr/>
        </p:nvSpPr>
        <p:spPr>
          <a:xfrm>
            <a:off x="2677596" y="5246460"/>
            <a:ext cx="4673518" cy="1745972"/>
          </a:xfrm>
          <a:prstGeom prst="rect">
            <a:avLst/>
          </a:prstGeom>
        </p:spPr>
        <p:txBody>
          <a:bodyPr lIns="0" tIns="0" rIns="0" bIns="0" rtlCol="0" anchor="t">
            <a:spAutoFit/>
          </a:bodyPr>
          <a:lstStyle/>
          <a:p>
            <a:pPr>
              <a:lnSpc>
                <a:spcPts val="3515"/>
              </a:lnSpc>
            </a:pPr>
            <a:r>
              <a:rPr lang="en-US" sz="2510">
                <a:solidFill>
                  <a:srgbClr val="343F56"/>
                </a:solidFill>
                <a:latin typeface="Roboto Bold"/>
              </a:rPr>
              <a:t>The model was train and tested using the Cohn-Kanade (CK and CK+) Dataset.</a:t>
            </a:r>
          </a:p>
          <a:p>
            <a:pPr>
              <a:lnSpc>
                <a:spcPts val="3515"/>
              </a:lnSpc>
            </a:pPr>
            <a:endParaRPr lang="en-US" sz="2510">
              <a:solidFill>
                <a:srgbClr val="343F56"/>
              </a:solidFill>
              <a:latin typeface="Roboto Bold"/>
            </a:endParaRPr>
          </a:p>
        </p:txBody>
      </p:sp>
      <p:sp>
        <p:nvSpPr>
          <p:cNvPr id="14" name="TextBox 14"/>
          <p:cNvSpPr txBox="1"/>
          <p:nvPr/>
        </p:nvSpPr>
        <p:spPr>
          <a:xfrm>
            <a:off x="11839057" y="5236935"/>
            <a:ext cx="4559274" cy="2929702"/>
          </a:xfrm>
          <a:prstGeom prst="rect">
            <a:avLst/>
          </a:prstGeom>
        </p:spPr>
        <p:txBody>
          <a:bodyPr lIns="0" tIns="0" rIns="0" bIns="0" rtlCol="0" anchor="t">
            <a:spAutoFit/>
          </a:bodyPr>
          <a:lstStyle/>
          <a:p>
            <a:pPr>
              <a:lnSpc>
                <a:spcPts val="3933"/>
              </a:lnSpc>
            </a:pPr>
            <a:r>
              <a:rPr lang="en-US" sz="2809">
                <a:solidFill>
                  <a:srgbClr val="FFFFFF"/>
                </a:solidFill>
                <a:latin typeface="Roboto Bold"/>
              </a:rPr>
              <a:t>The system was able to achieve a real-time accuracy rate of 77% in detecting eight different emotions.</a:t>
            </a:r>
          </a:p>
          <a:p>
            <a:pPr>
              <a:lnSpc>
                <a:spcPts val="3776"/>
              </a:lnSpc>
            </a:pPr>
            <a:endParaRPr lang="en-US" sz="2809">
              <a:solidFill>
                <a:srgbClr val="FFFFFF"/>
              </a:solidFill>
              <a:latin typeface="Roboto Bold"/>
            </a:endParaRPr>
          </a:p>
        </p:txBody>
      </p:sp>
      <p:sp>
        <p:nvSpPr>
          <p:cNvPr id="15" name="TextBox 15"/>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EMOTION </a:t>
            </a:r>
          </a:p>
          <a:p>
            <a:pPr algn="ctr">
              <a:lnSpc>
                <a:spcPts val="4060"/>
              </a:lnSpc>
            </a:pPr>
            <a:r>
              <a:rPr lang="en-US" sz="2900">
                <a:solidFill>
                  <a:srgbClr val="343F56"/>
                </a:solidFill>
                <a:latin typeface="Hagrid Bold"/>
              </a:rPr>
              <a:t>DETECTION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9564" y="4352615"/>
            <a:ext cx="5061550" cy="4128177"/>
            <a:chOff x="0" y="0"/>
            <a:chExt cx="2007284" cy="1637132"/>
          </a:xfrm>
        </p:grpSpPr>
        <p:sp>
          <p:nvSpPr>
            <p:cNvPr id="6" name="Freeform 6"/>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000000">
                <a:alpha val="0"/>
              </a:srgbClr>
            </a:solidFill>
            <a:ln w="38100">
              <a:solidFill>
                <a:srgbClr val="106CB5"/>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336781" y="4352615"/>
            <a:ext cx="5061550" cy="4128177"/>
            <a:chOff x="0" y="0"/>
            <a:chExt cx="2007284" cy="1637132"/>
          </a:xfrm>
        </p:grpSpPr>
        <p:sp>
          <p:nvSpPr>
            <p:cNvPr id="9" name="Freeform 9"/>
            <p:cNvSpPr/>
            <p:nvPr/>
          </p:nvSpPr>
          <p:spPr>
            <a:xfrm>
              <a:off x="0" y="0"/>
              <a:ext cx="2007284" cy="1637132"/>
            </a:xfrm>
            <a:custGeom>
              <a:avLst/>
              <a:gdLst/>
              <a:ahLst/>
              <a:cxnLst/>
              <a:rect l="l" t="t" r="r" b="b"/>
              <a:pathLst>
                <a:path w="2007284" h="1637132">
                  <a:moveTo>
                    <a:pt x="0" y="0"/>
                  </a:moveTo>
                  <a:lnTo>
                    <a:pt x="2007284" y="0"/>
                  </a:lnTo>
                  <a:lnTo>
                    <a:pt x="2007284" y="1637132"/>
                  </a:lnTo>
                  <a:lnTo>
                    <a:pt x="0" y="1637132"/>
                  </a:lnTo>
                  <a:close/>
                </a:path>
              </a:pathLst>
            </a:custGeom>
            <a:solidFill>
              <a:srgbClr val="106CB5"/>
            </a:solidFill>
            <a:ln w="38100">
              <a:solidFill>
                <a:srgbClr val="106CB5"/>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7463474" y="5303610"/>
            <a:ext cx="3760948" cy="1698846"/>
          </a:xfrm>
          <a:custGeom>
            <a:avLst/>
            <a:gdLst/>
            <a:ahLst/>
            <a:cxnLst/>
            <a:rect l="l" t="t" r="r" b="b"/>
            <a:pathLst>
              <a:path w="3760948" h="1698846">
                <a:moveTo>
                  <a:pt x="0" y="0"/>
                </a:moveTo>
                <a:lnTo>
                  <a:pt x="3760947" y="0"/>
                </a:lnTo>
                <a:lnTo>
                  <a:pt x="3760947" y="1698846"/>
                </a:lnTo>
                <a:lnTo>
                  <a:pt x="0" y="1698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13" name="TextBox 13"/>
          <p:cNvSpPr txBox="1"/>
          <p:nvPr/>
        </p:nvSpPr>
        <p:spPr>
          <a:xfrm>
            <a:off x="2544430" y="5734217"/>
            <a:ext cx="4673518" cy="1307822"/>
          </a:xfrm>
          <a:prstGeom prst="rect">
            <a:avLst/>
          </a:prstGeom>
        </p:spPr>
        <p:txBody>
          <a:bodyPr lIns="0" tIns="0" rIns="0" bIns="0" rtlCol="0" anchor="t">
            <a:spAutoFit/>
          </a:bodyPr>
          <a:lstStyle/>
          <a:p>
            <a:pPr>
              <a:lnSpc>
                <a:spcPts val="3515"/>
              </a:lnSpc>
            </a:pPr>
            <a:r>
              <a:rPr lang="en-US" sz="2510">
                <a:solidFill>
                  <a:srgbClr val="343F56"/>
                </a:solidFill>
                <a:latin typeface="Roboto Bold"/>
              </a:rPr>
              <a:t>The original dataset was divided 85% training and 15% testing.</a:t>
            </a:r>
          </a:p>
          <a:p>
            <a:pPr>
              <a:lnSpc>
                <a:spcPts val="3515"/>
              </a:lnSpc>
            </a:pPr>
            <a:endParaRPr lang="en-US" sz="2510">
              <a:solidFill>
                <a:srgbClr val="343F56"/>
              </a:solidFill>
              <a:latin typeface="Roboto Bold"/>
            </a:endParaRPr>
          </a:p>
        </p:txBody>
      </p:sp>
      <p:sp>
        <p:nvSpPr>
          <p:cNvPr id="14" name="TextBox 14"/>
          <p:cNvSpPr txBox="1"/>
          <p:nvPr/>
        </p:nvSpPr>
        <p:spPr>
          <a:xfrm>
            <a:off x="12119249" y="5657107"/>
            <a:ext cx="4559274" cy="1452517"/>
          </a:xfrm>
          <a:prstGeom prst="rect">
            <a:avLst/>
          </a:prstGeom>
        </p:spPr>
        <p:txBody>
          <a:bodyPr lIns="0" tIns="0" rIns="0" bIns="0" rtlCol="0" anchor="t">
            <a:spAutoFit/>
          </a:bodyPr>
          <a:lstStyle/>
          <a:p>
            <a:pPr>
              <a:lnSpc>
                <a:spcPts val="3933"/>
              </a:lnSpc>
            </a:pPr>
            <a:r>
              <a:rPr lang="en-US" sz="2809">
                <a:solidFill>
                  <a:srgbClr val="FFFFFF"/>
                </a:solidFill>
                <a:latin typeface="Roboto Bold"/>
              </a:rPr>
              <a:t>The model reach an accuracy of 75%</a:t>
            </a:r>
          </a:p>
          <a:p>
            <a:pPr>
              <a:lnSpc>
                <a:spcPts val="3776"/>
              </a:lnSpc>
            </a:pPr>
            <a:endParaRPr lang="en-US" sz="2809">
              <a:solidFill>
                <a:srgbClr val="FFFFFF"/>
              </a:solidFill>
              <a:latin typeface="Roboto Bold"/>
            </a:endParaRPr>
          </a:p>
        </p:txBody>
      </p:sp>
      <p:sp>
        <p:nvSpPr>
          <p:cNvPr id="15" name="TextBox 15"/>
          <p:cNvSpPr txBox="1"/>
          <p:nvPr/>
        </p:nvSpPr>
        <p:spPr>
          <a:xfrm>
            <a:off x="7353758" y="2110340"/>
            <a:ext cx="3582966" cy="104076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PRODUCT IDENTIFIER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397" y="-369157"/>
            <a:ext cx="19021310" cy="2415081"/>
            <a:chOff x="0" y="0"/>
            <a:chExt cx="8016217" cy="1017796"/>
          </a:xfrm>
        </p:grpSpPr>
        <p:sp>
          <p:nvSpPr>
            <p:cNvPr id="3" name="Freeform 3"/>
            <p:cNvSpPr/>
            <p:nvPr/>
          </p:nvSpPr>
          <p:spPr>
            <a:xfrm>
              <a:off x="0" y="0"/>
              <a:ext cx="8016217" cy="1017796"/>
            </a:xfrm>
            <a:custGeom>
              <a:avLst/>
              <a:gdLst/>
              <a:ahLst/>
              <a:cxnLst/>
              <a:rect l="l" t="t" r="r" b="b"/>
              <a:pathLst>
                <a:path w="8016217" h="1017796">
                  <a:moveTo>
                    <a:pt x="0" y="0"/>
                  </a:moveTo>
                  <a:lnTo>
                    <a:pt x="8016217" y="0"/>
                  </a:lnTo>
                  <a:lnTo>
                    <a:pt x="8016217" y="1017796"/>
                  </a:lnTo>
                  <a:lnTo>
                    <a:pt x="0" y="1017796"/>
                  </a:lnTo>
                  <a:close/>
                </a:path>
              </a:pathLst>
            </a:custGeom>
            <a:solidFill>
              <a:srgbClr val="106CB5"/>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605858" y="4220408"/>
            <a:ext cx="3977642" cy="3694235"/>
          </a:xfrm>
          <a:custGeom>
            <a:avLst/>
            <a:gdLst/>
            <a:ahLst/>
            <a:cxnLst/>
            <a:rect l="l" t="t" r="r" b="b"/>
            <a:pathLst>
              <a:path w="3977642" h="3694235">
                <a:moveTo>
                  <a:pt x="0" y="0"/>
                </a:moveTo>
                <a:lnTo>
                  <a:pt x="3977643" y="0"/>
                </a:lnTo>
                <a:lnTo>
                  <a:pt x="3977643" y="3694235"/>
                </a:lnTo>
                <a:lnTo>
                  <a:pt x="0" y="3694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544430" y="56684"/>
            <a:ext cx="12906955" cy="2834639"/>
          </a:xfrm>
          <a:prstGeom prst="rect">
            <a:avLst/>
          </a:prstGeom>
        </p:spPr>
        <p:txBody>
          <a:bodyPr lIns="0" tIns="0" rIns="0" bIns="0" rtlCol="0" anchor="t">
            <a:spAutoFit/>
          </a:bodyPr>
          <a:lstStyle/>
          <a:p>
            <a:pPr algn="ctr">
              <a:lnSpc>
                <a:spcPts val="7560"/>
              </a:lnSpc>
            </a:pPr>
            <a:r>
              <a:rPr lang="en-US" sz="5400">
                <a:solidFill>
                  <a:srgbClr val="FFFFFF"/>
                </a:solidFill>
                <a:latin typeface="Hagrid Heavy"/>
              </a:rPr>
              <a:t>SYSTEM TESTING AND VERIFICATION</a:t>
            </a:r>
          </a:p>
          <a:p>
            <a:pPr algn="ctr">
              <a:lnSpc>
                <a:spcPts val="7560"/>
              </a:lnSpc>
            </a:pPr>
            <a:endParaRPr lang="en-US" sz="5400">
              <a:solidFill>
                <a:srgbClr val="FFFFFF"/>
              </a:solidFill>
              <a:latin typeface="Hagrid Heavy"/>
            </a:endParaRPr>
          </a:p>
        </p:txBody>
      </p:sp>
      <p:sp>
        <p:nvSpPr>
          <p:cNvPr id="7" name="TextBox 7"/>
          <p:cNvSpPr txBox="1"/>
          <p:nvPr/>
        </p:nvSpPr>
        <p:spPr>
          <a:xfrm>
            <a:off x="7353758" y="2110340"/>
            <a:ext cx="3582966" cy="1555115"/>
          </a:xfrm>
          <a:prstGeom prst="rect">
            <a:avLst/>
          </a:prstGeom>
        </p:spPr>
        <p:txBody>
          <a:bodyPr lIns="0" tIns="0" rIns="0" bIns="0" rtlCol="0" anchor="t">
            <a:spAutoFit/>
          </a:bodyPr>
          <a:lstStyle/>
          <a:p>
            <a:pPr algn="ctr">
              <a:lnSpc>
                <a:spcPts val="4060"/>
              </a:lnSpc>
            </a:pPr>
            <a:r>
              <a:rPr lang="en-US" sz="2900">
                <a:solidFill>
                  <a:srgbClr val="343F56"/>
                </a:solidFill>
                <a:latin typeface="Hagrid Bold"/>
              </a:rPr>
              <a:t>APPAREL RECOMMENDER</a:t>
            </a:r>
          </a:p>
          <a:p>
            <a:pPr algn="ctr">
              <a:lnSpc>
                <a:spcPts val="4060"/>
              </a:lnSpc>
            </a:pPr>
            <a:endParaRPr lang="en-US" sz="2900">
              <a:solidFill>
                <a:srgbClr val="343F56"/>
              </a:solidFill>
              <a:latin typeface="Hagrid Bold"/>
            </a:endParaRPr>
          </a:p>
        </p:txBody>
      </p:sp>
      <p:sp>
        <p:nvSpPr>
          <p:cNvPr id="8" name="TextBox 8"/>
          <p:cNvSpPr txBox="1"/>
          <p:nvPr/>
        </p:nvSpPr>
        <p:spPr>
          <a:xfrm>
            <a:off x="510008" y="4144208"/>
            <a:ext cx="12824939" cy="3967481"/>
          </a:xfrm>
          <a:prstGeom prst="rect">
            <a:avLst/>
          </a:prstGeom>
        </p:spPr>
        <p:txBody>
          <a:bodyPr lIns="0" tIns="0" rIns="0" bIns="0" rtlCol="0" anchor="t">
            <a:spAutoFit/>
          </a:bodyPr>
          <a:lstStyle/>
          <a:p>
            <a:pPr marL="604515" lvl="1" indent="-302257">
              <a:lnSpc>
                <a:spcPts val="3919"/>
              </a:lnSpc>
              <a:spcBef>
                <a:spcPct val="0"/>
              </a:spcBef>
              <a:buFont typeface="Arial"/>
              <a:buChar char="•"/>
            </a:pPr>
            <a:r>
              <a:rPr lang="en-US" sz="2799">
                <a:solidFill>
                  <a:srgbClr val="000000"/>
                </a:solidFill>
                <a:latin typeface="Roboto"/>
              </a:rPr>
              <a:t>Testing the apparel recommender system proved to be a challenging task. </a:t>
            </a:r>
          </a:p>
          <a:p>
            <a:pPr marL="604515" lvl="1" indent="-302257">
              <a:lnSpc>
                <a:spcPts val="3919"/>
              </a:lnSpc>
              <a:spcBef>
                <a:spcPct val="0"/>
              </a:spcBef>
              <a:buFont typeface="Arial"/>
              <a:buChar char="•"/>
            </a:pPr>
            <a:r>
              <a:rPr lang="en-US" sz="2799">
                <a:solidFill>
                  <a:srgbClr val="000000"/>
                </a:solidFill>
                <a:latin typeface="Roboto"/>
              </a:rPr>
              <a:t>As a result, the system was tested using user feedback as the primary evaluation metric. </a:t>
            </a:r>
          </a:p>
          <a:p>
            <a:pPr marL="604515" lvl="1" indent="-302257">
              <a:lnSpc>
                <a:spcPts val="3919"/>
              </a:lnSpc>
              <a:spcBef>
                <a:spcPct val="0"/>
              </a:spcBef>
              <a:buFont typeface="Arial"/>
              <a:buChar char="•"/>
            </a:pPr>
            <a:r>
              <a:rPr lang="en-US" sz="2799">
                <a:solidFill>
                  <a:srgbClr val="000000"/>
                </a:solidFill>
                <a:latin typeface="Roboto"/>
              </a:rPr>
              <a:t>Specifically, users were asked to provide feedback on whether they liked the recommended outfits or not. </a:t>
            </a:r>
          </a:p>
          <a:p>
            <a:pPr marL="604515" lvl="1" indent="-302257">
              <a:lnSpc>
                <a:spcPts val="3919"/>
              </a:lnSpc>
              <a:spcBef>
                <a:spcPct val="0"/>
              </a:spcBef>
              <a:buFont typeface="Arial"/>
              <a:buChar char="•"/>
            </a:pPr>
            <a:r>
              <a:rPr lang="en-US" sz="2799">
                <a:solidFill>
                  <a:srgbClr val="000000"/>
                </a:solidFill>
                <a:latin typeface="Roboto"/>
              </a:rPr>
              <a:t>Overall, the user feedback was positive, indicating that the system provided satisfactory recommendations. </a:t>
            </a:r>
          </a:p>
          <a:p>
            <a:pPr>
              <a:lnSpc>
                <a:spcPts val="3919"/>
              </a:lnSpc>
              <a:spcBef>
                <a:spcPct val="0"/>
              </a:spcBef>
            </a:pPr>
            <a:endParaRPr lang="en-US" sz="2799">
              <a:solidFill>
                <a:srgbClr val="000000"/>
              </a:solidFill>
              <a:latin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TextBox 2"/>
          <p:cNvSpPr txBox="1"/>
          <p:nvPr/>
        </p:nvSpPr>
        <p:spPr>
          <a:xfrm>
            <a:off x="2178160" y="2726963"/>
            <a:ext cx="13931680"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LIMITATIONS</a:t>
            </a:r>
          </a:p>
        </p:txBody>
      </p:sp>
      <p:sp>
        <p:nvSpPr>
          <p:cNvPr id="3" name="TextBox 3"/>
          <p:cNvSpPr txBox="1"/>
          <p:nvPr/>
        </p:nvSpPr>
        <p:spPr>
          <a:xfrm>
            <a:off x="6993402" y="1659578"/>
            <a:ext cx="4301196" cy="391794"/>
          </a:xfrm>
          <a:prstGeom prst="rect">
            <a:avLst/>
          </a:prstGeom>
        </p:spPr>
        <p:txBody>
          <a:bodyPr lIns="0" tIns="0" rIns="0" bIns="0" rtlCol="0" anchor="t">
            <a:spAutoFit/>
          </a:bodyPr>
          <a:lstStyle/>
          <a:p>
            <a:pPr algn="ctr">
              <a:lnSpc>
                <a:spcPts val="3080"/>
              </a:lnSpc>
            </a:pPr>
            <a:r>
              <a:rPr lang="en-US" sz="2200">
                <a:solidFill>
                  <a:srgbClr val="FFFFFF"/>
                </a:solidFill>
                <a:latin typeface="Hagrid Bold"/>
              </a:rPr>
              <a:t>POCKET LENS</a:t>
            </a:r>
          </a:p>
        </p:txBody>
      </p:sp>
      <p:sp>
        <p:nvSpPr>
          <p:cNvPr id="4" name="AutoShape 4"/>
          <p:cNvSpPr/>
          <p:nvPr/>
        </p:nvSpPr>
        <p:spPr>
          <a:xfrm flipV="1">
            <a:off x="5442427" y="4788077"/>
            <a:ext cx="20309" cy="3519156"/>
          </a:xfrm>
          <a:prstGeom prst="line">
            <a:avLst/>
          </a:prstGeom>
          <a:ln w="38100" cap="flat">
            <a:solidFill>
              <a:srgbClr val="FFFFFF"/>
            </a:solidFill>
            <a:prstDash val="solid"/>
            <a:headEnd type="none" w="sm" len="sm"/>
            <a:tailEnd type="none" w="sm" len="sm"/>
          </a:ln>
        </p:spPr>
      </p:sp>
      <p:sp>
        <p:nvSpPr>
          <p:cNvPr id="5" name="AutoShape 5"/>
          <p:cNvSpPr/>
          <p:nvPr/>
        </p:nvSpPr>
        <p:spPr>
          <a:xfrm>
            <a:off x="1028700" y="4787967"/>
            <a:ext cx="16230600" cy="0"/>
          </a:xfrm>
          <a:prstGeom prst="line">
            <a:avLst/>
          </a:prstGeom>
          <a:ln w="38100" cap="flat">
            <a:solidFill>
              <a:srgbClr val="FFFFFF"/>
            </a:solidFill>
            <a:prstDash val="solid"/>
            <a:headEnd type="none" w="sm" len="sm"/>
            <a:tailEnd type="none" w="sm" len="sm"/>
          </a:ln>
        </p:spPr>
      </p:sp>
      <p:sp>
        <p:nvSpPr>
          <p:cNvPr id="6" name="AutoShape 6"/>
          <p:cNvSpPr/>
          <p:nvPr/>
        </p:nvSpPr>
        <p:spPr>
          <a:xfrm>
            <a:off x="1028700" y="8307343"/>
            <a:ext cx="16230600" cy="0"/>
          </a:xfrm>
          <a:prstGeom prst="line">
            <a:avLst/>
          </a:prstGeom>
          <a:ln w="38100" cap="flat">
            <a:solidFill>
              <a:srgbClr val="FFFFFF"/>
            </a:solidFill>
            <a:prstDash val="solid"/>
            <a:headEnd type="none" w="sm" len="sm"/>
            <a:tailEnd type="none" w="sm" len="sm"/>
          </a:ln>
        </p:spPr>
      </p:sp>
      <p:sp>
        <p:nvSpPr>
          <p:cNvPr id="7" name="TextBox 7"/>
          <p:cNvSpPr txBox="1"/>
          <p:nvPr/>
        </p:nvSpPr>
        <p:spPr>
          <a:xfrm>
            <a:off x="711489" y="5329718"/>
            <a:ext cx="4411931" cy="2369200"/>
          </a:xfrm>
          <a:prstGeom prst="rect">
            <a:avLst/>
          </a:prstGeom>
        </p:spPr>
        <p:txBody>
          <a:bodyPr lIns="0" tIns="0" rIns="0" bIns="0" rtlCol="0" anchor="t">
            <a:spAutoFit/>
          </a:bodyPr>
          <a:lstStyle/>
          <a:p>
            <a:pPr algn="ctr">
              <a:lnSpc>
                <a:spcPts val="3738"/>
              </a:lnSpc>
            </a:pPr>
            <a:r>
              <a:rPr lang="en-US" sz="2670">
                <a:solidFill>
                  <a:srgbClr val="FFFFFF"/>
                </a:solidFill>
                <a:latin typeface="Roboto Bold"/>
              </a:rPr>
              <a:t>Overcoming Computational Challenges in System Development: Dealing with Limited Power and Large Datasets</a:t>
            </a:r>
          </a:p>
        </p:txBody>
      </p:sp>
      <p:sp>
        <p:nvSpPr>
          <p:cNvPr id="8" name="AutoShape 8"/>
          <p:cNvSpPr/>
          <p:nvPr/>
        </p:nvSpPr>
        <p:spPr>
          <a:xfrm flipV="1">
            <a:off x="11313648" y="4788077"/>
            <a:ext cx="20309" cy="3519156"/>
          </a:xfrm>
          <a:prstGeom prst="line">
            <a:avLst/>
          </a:prstGeom>
          <a:ln w="38100" cap="flat">
            <a:solidFill>
              <a:srgbClr val="FFFFFF"/>
            </a:solidFill>
            <a:prstDash val="solid"/>
            <a:headEnd type="none" w="sm" len="sm"/>
            <a:tailEnd type="none" w="sm" len="sm"/>
          </a:ln>
        </p:spPr>
      </p:sp>
      <p:sp>
        <p:nvSpPr>
          <p:cNvPr id="9" name="TextBox 9"/>
          <p:cNvSpPr txBox="1"/>
          <p:nvPr/>
        </p:nvSpPr>
        <p:spPr>
          <a:xfrm>
            <a:off x="6182226" y="5348768"/>
            <a:ext cx="4411931" cy="2369200"/>
          </a:xfrm>
          <a:prstGeom prst="rect">
            <a:avLst/>
          </a:prstGeom>
        </p:spPr>
        <p:txBody>
          <a:bodyPr lIns="0" tIns="0" rIns="0" bIns="0" rtlCol="0" anchor="t">
            <a:spAutoFit/>
          </a:bodyPr>
          <a:lstStyle/>
          <a:p>
            <a:pPr algn="ctr">
              <a:lnSpc>
                <a:spcPts val="3738"/>
              </a:lnSpc>
            </a:pPr>
            <a:r>
              <a:rPr lang="en-US" sz="2670">
                <a:solidFill>
                  <a:srgbClr val="FFFFFF"/>
                </a:solidFill>
                <a:latin typeface="Roboto Bold"/>
              </a:rPr>
              <a:t>Addressing Dataset Limitations and Real-World Performance: Optimizing System Development for Valuable Insights</a:t>
            </a:r>
          </a:p>
        </p:txBody>
      </p:sp>
      <p:sp>
        <p:nvSpPr>
          <p:cNvPr id="10" name="TextBox 10"/>
          <p:cNvSpPr txBox="1"/>
          <p:nvPr/>
        </p:nvSpPr>
        <p:spPr>
          <a:xfrm>
            <a:off x="12057856" y="5348768"/>
            <a:ext cx="4411931" cy="2843272"/>
          </a:xfrm>
          <a:prstGeom prst="rect">
            <a:avLst/>
          </a:prstGeom>
        </p:spPr>
        <p:txBody>
          <a:bodyPr lIns="0" tIns="0" rIns="0" bIns="0" rtlCol="0" anchor="t">
            <a:spAutoFit/>
          </a:bodyPr>
          <a:lstStyle/>
          <a:p>
            <a:pPr algn="ctr">
              <a:lnSpc>
                <a:spcPts val="3738"/>
              </a:lnSpc>
            </a:pPr>
            <a:r>
              <a:rPr lang="en-US" sz="2670">
                <a:solidFill>
                  <a:srgbClr val="FFFFFF"/>
                </a:solidFill>
                <a:latin typeface="Roboto Bold"/>
              </a:rPr>
              <a:t>Overcoming Challenges in Obtaining Feedback from Visually Impaired and Blind Individuals: Navigating Limited Accessibility and Engagement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90523" y="1801632"/>
            <a:ext cx="12906955" cy="1302386"/>
          </a:xfrm>
          <a:prstGeom prst="rect">
            <a:avLst/>
          </a:prstGeom>
        </p:spPr>
        <p:txBody>
          <a:bodyPr lIns="0" tIns="0" rIns="0" bIns="0" rtlCol="0" anchor="t">
            <a:spAutoFit/>
          </a:bodyPr>
          <a:lstStyle/>
          <a:p>
            <a:pPr algn="ctr">
              <a:lnSpc>
                <a:spcPts val="10639"/>
              </a:lnSpc>
            </a:pPr>
            <a:r>
              <a:rPr lang="en-US" sz="7599">
                <a:solidFill>
                  <a:srgbClr val="343F56"/>
                </a:solidFill>
                <a:latin typeface="Hagrid Heavy"/>
              </a:rPr>
              <a:t>FUTURE WORK</a:t>
            </a:r>
          </a:p>
        </p:txBody>
      </p:sp>
      <p:sp>
        <p:nvSpPr>
          <p:cNvPr id="3" name="TextBox 3"/>
          <p:cNvSpPr txBox="1"/>
          <p:nvPr/>
        </p:nvSpPr>
        <p:spPr>
          <a:xfrm>
            <a:off x="6975611" y="636906"/>
            <a:ext cx="4301196" cy="391794"/>
          </a:xfrm>
          <a:prstGeom prst="rect">
            <a:avLst/>
          </a:prstGeom>
        </p:spPr>
        <p:txBody>
          <a:bodyPr lIns="0" tIns="0" rIns="0" bIns="0" rtlCol="0" anchor="t">
            <a:spAutoFit/>
          </a:bodyPr>
          <a:lstStyle/>
          <a:p>
            <a:pPr algn="ctr">
              <a:lnSpc>
                <a:spcPts val="3080"/>
              </a:lnSpc>
            </a:pPr>
            <a:r>
              <a:rPr lang="en-US" sz="2200">
                <a:solidFill>
                  <a:srgbClr val="343F56"/>
                </a:solidFill>
                <a:latin typeface="Hagrid Bold"/>
              </a:rPr>
              <a:t>POCKET LENS</a:t>
            </a:r>
          </a:p>
        </p:txBody>
      </p:sp>
      <p:sp>
        <p:nvSpPr>
          <p:cNvPr id="4" name="TextBox 4"/>
          <p:cNvSpPr txBox="1"/>
          <p:nvPr/>
        </p:nvSpPr>
        <p:spPr>
          <a:xfrm>
            <a:off x="2010392" y="8582394"/>
            <a:ext cx="3717076" cy="397510"/>
          </a:xfrm>
          <a:prstGeom prst="rect">
            <a:avLst/>
          </a:prstGeom>
        </p:spPr>
        <p:txBody>
          <a:bodyPr lIns="0" tIns="0" rIns="0" bIns="0" rtlCol="0" anchor="t">
            <a:spAutoFit/>
          </a:bodyPr>
          <a:lstStyle/>
          <a:p>
            <a:pPr>
              <a:lnSpc>
                <a:spcPts val="3080"/>
              </a:lnSpc>
            </a:pPr>
            <a:r>
              <a:rPr lang="en-US" sz="2200">
                <a:solidFill>
                  <a:srgbClr val="FFFFFF"/>
                </a:solidFill>
                <a:latin typeface="Hagrid Bold"/>
              </a:rPr>
              <a:t>BY CLAUDIA ALVES</a:t>
            </a:r>
          </a:p>
        </p:txBody>
      </p:sp>
      <p:sp>
        <p:nvSpPr>
          <p:cNvPr id="5" name="TextBox 5"/>
          <p:cNvSpPr txBox="1"/>
          <p:nvPr/>
        </p:nvSpPr>
        <p:spPr>
          <a:xfrm>
            <a:off x="11294598" y="8586924"/>
            <a:ext cx="5705425" cy="382269"/>
          </a:xfrm>
          <a:prstGeom prst="rect">
            <a:avLst/>
          </a:prstGeom>
        </p:spPr>
        <p:txBody>
          <a:bodyPr lIns="0" tIns="0" rIns="0" bIns="0" rtlCol="0" anchor="t">
            <a:spAutoFit/>
          </a:bodyPr>
          <a:lstStyle/>
          <a:p>
            <a:pPr algn="r">
              <a:lnSpc>
                <a:spcPts val="3080"/>
              </a:lnSpc>
            </a:pPr>
            <a:r>
              <a:rPr lang="en-US" sz="2200">
                <a:solidFill>
                  <a:srgbClr val="FFFFFF"/>
                </a:solidFill>
                <a:latin typeface="Roboto Bold"/>
              </a:rPr>
              <a:t>Thesis Defense Presentation Template</a:t>
            </a:r>
          </a:p>
        </p:txBody>
      </p:sp>
      <p:sp>
        <p:nvSpPr>
          <p:cNvPr id="6" name="AutoShape 6"/>
          <p:cNvSpPr/>
          <p:nvPr/>
        </p:nvSpPr>
        <p:spPr>
          <a:xfrm flipV="1">
            <a:off x="9145259" y="4067559"/>
            <a:ext cx="0" cy="4277885"/>
          </a:xfrm>
          <a:prstGeom prst="line">
            <a:avLst/>
          </a:prstGeom>
          <a:ln w="38100" cap="flat">
            <a:solidFill>
              <a:srgbClr val="106CB5"/>
            </a:solidFill>
            <a:prstDash val="solid"/>
            <a:headEnd type="none" w="sm" len="sm"/>
            <a:tailEnd type="none" w="sm" len="sm"/>
          </a:ln>
        </p:spPr>
      </p:sp>
      <p:sp>
        <p:nvSpPr>
          <p:cNvPr id="7" name="AutoShape 7"/>
          <p:cNvSpPr/>
          <p:nvPr/>
        </p:nvSpPr>
        <p:spPr>
          <a:xfrm>
            <a:off x="1028700" y="4048399"/>
            <a:ext cx="16230600" cy="0"/>
          </a:xfrm>
          <a:prstGeom prst="line">
            <a:avLst/>
          </a:prstGeom>
          <a:ln w="38100" cap="flat">
            <a:solidFill>
              <a:srgbClr val="106CB5"/>
            </a:solidFill>
            <a:prstDash val="solid"/>
            <a:headEnd type="none" w="sm" len="sm"/>
            <a:tailEnd type="none" w="sm" len="sm"/>
          </a:ln>
        </p:spPr>
      </p:sp>
      <p:sp>
        <p:nvSpPr>
          <p:cNvPr id="8" name="TextBox 8"/>
          <p:cNvSpPr txBox="1"/>
          <p:nvPr/>
        </p:nvSpPr>
        <p:spPr>
          <a:xfrm>
            <a:off x="1688405" y="4290563"/>
            <a:ext cx="6018873" cy="15906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IMPROVING PRODUCT RECOGNITION FOR VISUALLY IMPAIRED USERS</a:t>
            </a:r>
          </a:p>
        </p:txBody>
      </p:sp>
      <p:sp>
        <p:nvSpPr>
          <p:cNvPr id="9" name="TextBox 9"/>
          <p:cNvSpPr txBox="1"/>
          <p:nvPr/>
        </p:nvSpPr>
        <p:spPr>
          <a:xfrm>
            <a:off x="10583534" y="4290563"/>
            <a:ext cx="4683643" cy="159067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ENHANCING APPLICATION FUNCTIONALITY</a:t>
            </a:r>
          </a:p>
        </p:txBody>
      </p:sp>
      <p:sp>
        <p:nvSpPr>
          <p:cNvPr id="10" name="TextBox 10"/>
          <p:cNvSpPr txBox="1"/>
          <p:nvPr/>
        </p:nvSpPr>
        <p:spPr>
          <a:xfrm>
            <a:off x="1051658" y="6113878"/>
            <a:ext cx="7292365" cy="1308100"/>
          </a:xfrm>
          <a:prstGeom prst="rect">
            <a:avLst/>
          </a:prstGeom>
        </p:spPr>
        <p:txBody>
          <a:bodyPr lIns="0" tIns="0" rIns="0" bIns="0" rtlCol="0" anchor="t">
            <a:spAutoFit/>
          </a:bodyPr>
          <a:lstStyle/>
          <a:p>
            <a:pPr>
              <a:lnSpc>
                <a:spcPts val="3500"/>
              </a:lnSpc>
            </a:pPr>
            <a:r>
              <a:rPr lang="en-US" sz="2500">
                <a:solidFill>
                  <a:srgbClr val="343F56"/>
                </a:solidFill>
                <a:latin typeface="Roboto"/>
              </a:rPr>
              <a:t>There is an area for improvement in the product identifier module, as accurately recognizing retail products.</a:t>
            </a:r>
          </a:p>
        </p:txBody>
      </p:sp>
      <p:sp>
        <p:nvSpPr>
          <p:cNvPr id="11" name="TextBox 11"/>
          <p:cNvSpPr txBox="1"/>
          <p:nvPr/>
        </p:nvSpPr>
        <p:spPr>
          <a:xfrm>
            <a:off x="9926309" y="6113878"/>
            <a:ext cx="7296914" cy="1308100"/>
          </a:xfrm>
          <a:prstGeom prst="rect">
            <a:avLst/>
          </a:prstGeom>
        </p:spPr>
        <p:txBody>
          <a:bodyPr lIns="0" tIns="0" rIns="0" bIns="0" rtlCol="0" anchor="t">
            <a:spAutoFit/>
          </a:bodyPr>
          <a:lstStyle/>
          <a:p>
            <a:pPr>
              <a:lnSpc>
                <a:spcPts val="3500"/>
              </a:lnSpc>
            </a:pPr>
            <a:r>
              <a:rPr lang="en-US" sz="2500">
                <a:solidFill>
                  <a:srgbClr val="343F56"/>
                </a:solidFill>
                <a:latin typeface="Roboto"/>
              </a:rPr>
              <a:t>Additionally, expanding the application's functionality to include a complete virtual assistant would be a significant improvement.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28750"/>
            <a:ext cx="16230600" cy="3351229"/>
            <a:chOff x="0" y="0"/>
            <a:chExt cx="3965003" cy="818678"/>
          </a:xfrm>
        </p:grpSpPr>
        <p:sp>
          <p:nvSpPr>
            <p:cNvPr id="3" name="Freeform 3"/>
            <p:cNvSpPr/>
            <p:nvPr/>
          </p:nvSpPr>
          <p:spPr>
            <a:xfrm>
              <a:off x="0" y="0"/>
              <a:ext cx="3965003" cy="818678"/>
            </a:xfrm>
            <a:custGeom>
              <a:avLst/>
              <a:gdLst/>
              <a:ahLst/>
              <a:cxnLst/>
              <a:rect l="l" t="t" r="r" b="b"/>
              <a:pathLst>
                <a:path w="3965003" h="818678">
                  <a:moveTo>
                    <a:pt x="0" y="0"/>
                  </a:moveTo>
                  <a:lnTo>
                    <a:pt x="3965003" y="0"/>
                  </a:lnTo>
                  <a:lnTo>
                    <a:pt x="3965003" y="818678"/>
                  </a:lnTo>
                  <a:lnTo>
                    <a:pt x="0" y="81867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72890" y="669306"/>
            <a:ext cx="9342221" cy="1302386"/>
          </a:xfrm>
          <a:prstGeom prst="rect">
            <a:avLst/>
          </a:prstGeom>
        </p:spPr>
        <p:txBody>
          <a:bodyPr lIns="0" tIns="0" rIns="0" bIns="0" rtlCol="0" anchor="t">
            <a:spAutoFit/>
          </a:bodyPr>
          <a:lstStyle/>
          <a:p>
            <a:pPr algn="ctr">
              <a:lnSpc>
                <a:spcPts val="10639"/>
              </a:lnSpc>
            </a:pPr>
            <a:r>
              <a:rPr lang="en-US" sz="7599">
                <a:solidFill>
                  <a:srgbClr val="FFFFFF"/>
                </a:solidFill>
                <a:latin typeface="Hagrid Heavy"/>
              </a:rPr>
              <a:t>CONLUSION</a:t>
            </a:r>
          </a:p>
        </p:txBody>
      </p:sp>
      <p:sp>
        <p:nvSpPr>
          <p:cNvPr id="6" name="TextBox 6"/>
          <p:cNvSpPr txBox="1"/>
          <p:nvPr/>
        </p:nvSpPr>
        <p:spPr>
          <a:xfrm>
            <a:off x="3168314" y="5230351"/>
            <a:ext cx="11951373" cy="1746250"/>
          </a:xfrm>
          <a:prstGeom prst="rect">
            <a:avLst/>
          </a:prstGeom>
        </p:spPr>
        <p:txBody>
          <a:bodyPr lIns="0" tIns="0" rIns="0" bIns="0" rtlCol="0" anchor="t">
            <a:spAutoFit/>
          </a:bodyPr>
          <a:lstStyle/>
          <a:p>
            <a:pPr algn="ctr">
              <a:lnSpc>
                <a:spcPts val="3500"/>
              </a:lnSpc>
            </a:pPr>
            <a:r>
              <a:rPr lang="en-US" sz="2500">
                <a:solidFill>
                  <a:srgbClr val="343F56"/>
                </a:solidFill>
                <a:latin typeface="Roboto"/>
              </a:rPr>
              <a:t>Creating a machine learning system to assist visually impaired individuals presented both challenges and rewards. Overcoming obstacles such as limited computing power and dataset diversity, we successfully developed a reliable tool that has had a profound impact on the lives of people worldwide.</a:t>
            </a:r>
          </a:p>
        </p:txBody>
      </p:sp>
      <p:sp>
        <p:nvSpPr>
          <p:cNvPr id="7" name="Freeform 7"/>
          <p:cNvSpPr/>
          <p:nvPr/>
        </p:nvSpPr>
        <p:spPr>
          <a:xfrm>
            <a:off x="0" y="0"/>
            <a:ext cx="1790088" cy="1798116"/>
          </a:xfrm>
          <a:custGeom>
            <a:avLst/>
            <a:gdLst/>
            <a:ahLst/>
            <a:cxnLst/>
            <a:rect l="l" t="t" r="r" b="b"/>
            <a:pathLst>
              <a:path w="1790088" h="1798116">
                <a:moveTo>
                  <a:pt x="0" y="0"/>
                </a:moveTo>
                <a:lnTo>
                  <a:pt x="1790088" y="0"/>
                </a:lnTo>
                <a:lnTo>
                  <a:pt x="1790088" y="1798116"/>
                </a:lnTo>
                <a:lnTo>
                  <a:pt x="0" y="1798116"/>
                </a:lnTo>
                <a:lnTo>
                  <a:pt x="0" y="0"/>
                </a:lnTo>
                <a:close/>
              </a:path>
            </a:pathLst>
          </a:custGeom>
          <a:blipFill>
            <a:blip r:embed="rId2"/>
            <a:stretch>
              <a:fillRect/>
            </a:stretch>
          </a:blipFill>
        </p:spPr>
      </p:sp>
      <p:sp>
        <p:nvSpPr>
          <p:cNvPr id="8" name="Freeform 8"/>
          <p:cNvSpPr/>
          <p:nvPr/>
        </p:nvSpPr>
        <p:spPr>
          <a:xfrm>
            <a:off x="16497644" y="8519575"/>
            <a:ext cx="1790356" cy="1798385"/>
          </a:xfrm>
          <a:custGeom>
            <a:avLst/>
            <a:gdLst/>
            <a:ahLst/>
            <a:cxnLst/>
            <a:rect l="l" t="t" r="r" b="b"/>
            <a:pathLst>
              <a:path w="1790356" h="1798385">
                <a:moveTo>
                  <a:pt x="0" y="0"/>
                </a:moveTo>
                <a:lnTo>
                  <a:pt x="1790356" y="0"/>
                </a:lnTo>
                <a:lnTo>
                  <a:pt x="1790356" y="1798385"/>
                </a:lnTo>
                <a:lnTo>
                  <a:pt x="0" y="1798385"/>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close/>
                </a:path>
              </a:pathLst>
            </a:custGeom>
            <a:solidFill>
              <a:srgbClr val="FFFFFF"/>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6182534"/>
            <a:ext cx="6731610" cy="2645411"/>
          </a:xfrm>
          <a:prstGeom prst="rect">
            <a:avLst/>
          </a:prstGeom>
        </p:spPr>
        <p:txBody>
          <a:bodyPr lIns="0" tIns="0" rIns="0" bIns="0" rtlCol="0" anchor="t">
            <a:spAutoFit/>
          </a:bodyPr>
          <a:lstStyle/>
          <a:p>
            <a:pPr>
              <a:lnSpc>
                <a:spcPts val="10639"/>
              </a:lnSpc>
            </a:pPr>
            <a:r>
              <a:rPr lang="en-US" sz="7599">
                <a:solidFill>
                  <a:srgbClr val="343F56"/>
                </a:solidFill>
                <a:latin typeface="Hagrid Heavy"/>
              </a:rPr>
              <a:t>PROBLEM</a:t>
            </a:r>
          </a:p>
          <a:p>
            <a:pPr>
              <a:lnSpc>
                <a:spcPts val="10639"/>
              </a:lnSpc>
            </a:pPr>
            <a:r>
              <a:rPr lang="en-US" sz="7599">
                <a:solidFill>
                  <a:srgbClr val="343F56"/>
                </a:solidFill>
                <a:latin typeface="Hagrid Heavy"/>
              </a:rPr>
              <a:t>STATEMENT</a:t>
            </a:r>
          </a:p>
        </p:txBody>
      </p:sp>
      <p:sp>
        <p:nvSpPr>
          <p:cNvPr id="6" name="TextBox 6"/>
          <p:cNvSpPr txBox="1"/>
          <p:nvPr/>
        </p:nvSpPr>
        <p:spPr>
          <a:xfrm>
            <a:off x="10527690" y="1566894"/>
            <a:ext cx="6731610" cy="2432051"/>
          </a:xfrm>
          <a:prstGeom prst="rect">
            <a:avLst/>
          </a:prstGeom>
        </p:spPr>
        <p:txBody>
          <a:bodyPr lIns="0" tIns="0" rIns="0" bIns="0" rtlCol="0" anchor="t">
            <a:spAutoFit/>
          </a:bodyPr>
          <a:lstStyle/>
          <a:p>
            <a:pPr algn="ctr">
              <a:lnSpc>
                <a:spcPts val="9799"/>
              </a:lnSpc>
            </a:pPr>
            <a:r>
              <a:rPr lang="en-US" sz="6999">
                <a:solidFill>
                  <a:srgbClr val="FFFFFF"/>
                </a:solidFill>
                <a:latin typeface="Hagrid Heavy"/>
              </a:rPr>
              <a:t>FILLING THE GAP</a:t>
            </a:r>
          </a:p>
        </p:txBody>
      </p:sp>
      <p:sp>
        <p:nvSpPr>
          <p:cNvPr id="7" name="TextBox 7"/>
          <p:cNvSpPr txBox="1"/>
          <p:nvPr/>
        </p:nvSpPr>
        <p:spPr>
          <a:xfrm>
            <a:off x="10527690" y="4290358"/>
            <a:ext cx="6731610" cy="5068569"/>
          </a:xfrm>
          <a:prstGeom prst="rect">
            <a:avLst/>
          </a:prstGeom>
        </p:spPr>
        <p:txBody>
          <a:bodyPr lIns="0" tIns="0" rIns="0" bIns="0" rtlCol="0" anchor="t">
            <a:spAutoFit/>
          </a:bodyPr>
          <a:lstStyle/>
          <a:p>
            <a:pPr marL="474984" lvl="1" indent="-237492" algn="just">
              <a:lnSpc>
                <a:spcPts val="3080"/>
              </a:lnSpc>
              <a:buFont typeface="Arial"/>
              <a:buChar char="•"/>
            </a:pPr>
            <a:r>
              <a:rPr lang="en-US" sz="2200">
                <a:solidFill>
                  <a:srgbClr val="FFFFFF"/>
                </a:solidFill>
                <a:latin typeface="Roboto"/>
              </a:rPr>
              <a:t>The essential question is how to use AI and Machine Learning techniques to create a mobile application that can serve as an assistant to visually impaired and blind (VIB) people.</a:t>
            </a:r>
          </a:p>
          <a:p>
            <a:pPr algn="just">
              <a:lnSpc>
                <a:spcPts val="3080"/>
              </a:lnSpc>
            </a:pPr>
            <a:endParaRPr lang="en-US" sz="2200">
              <a:solidFill>
                <a:srgbClr val="FFFFFF"/>
              </a:solidFill>
              <a:latin typeface="Roboto"/>
            </a:endParaRPr>
          </a:p>
          <a:p>
            <a:pPr algn="just">
              <a:lnSpc>
                <a:spcPts val="3080"/>
              </a:lnSpc>
            </a:pPr>
            <a:endParaRPr lang="en-US" sz="2200">
              <a:solidFill>
                <a:srgbClr val="FFFFFF"/>
              </a:solidFill>
              <a:latin typeface="Roboto"/>
            </a:endParaRPr>
          </a:p>
          <a:p>
            <a:pPr marL="474984" lvl="1" indent="-237492" algn="just">
              <a:lnSpc>
                <a:spcPts val="3080"/>
              </a:lnSpc>
              <a:buFont typeface="Arial"/>
              <a:buChar char="•"/>
            </a:pPr>
            <a:r>
              <a:rPr lang="en-US" sz="2200">
                <a:solidFill>
                  <a:srgbClr val="FFFFFF"/>
                </a:solidFill>
                <a:latin typeface="Roboto"/>
              </a:rPr>
              <a:t>The proposed system aims to address previous problems by rendering the contact between the application and the VIB user purely vocal, allowing for easier communication and interaction.</a:t>
            </a:r>
          </a:p>
          <a:p>
            <a:pPr>
              <a:lnSpc>
                <a:spcPts val="3080"/>
              </a:lnSpc>
            </a:pPr>
            <a:endParaRPr lang="en-US" sz="2200">
              <a:solidFill>
                <a:srgbClr val="FFFFFF"/>
              </a:solidFill>
              <a:latin typeface="Roboto"/>
            </a:endParaRPr>
          </a:p>
          <a:p>
            <a:pPr>
              <a:lnSpc>
                <a:spcPts val="3080"/>
              </a:lnSpc>
            </a:pPr>
            <a:endParaRPr lang="en-US" sz="2200">
              <a:solidFill>
                <a:srgbClr val="FFFFFF"/>
              </a:solidFill>
              <a:latin typeface="Roboto"/>
            </a:endParaRPr>
          </a:p>
          <a:p>
            <a:pPr>
              <a:lnSpc>
                <a:spcPts val="3080"/>
              </a:lnSpc>
            </a:pPr>
            <a:endParaRPr lang="en-US" sz="2200">
              <a:solidFill>
                <a:srgbClr val="FFFFFF"/>
              </a:solidFill>
              <a:latin typeface="Roboto"/>
            </a:endParaRPr>
          </a:p>
        </p:txBody>
      </p:sp>
      <p:sp>
        <p:nvSpPr>
          <p:cNvPr id="8" name="TextBox 8"/>
          <p:cNvSpPr txBox="1"/>
          <p:nvPr/>
        </p:nvSpPr>
        <p:spPr>
          <a:xfrm>
            <a:off x="1869773" y="1136187"/>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
        <p:nvSpPr>
          <p:cNvPr id="9" name="Freeform 9"/>
          <p:cNvSpPr/>
          <p:nvPr/>
        </p:nvSpPr>
        <p:spPr>
          <a:xfrm>
            <a:off x="1621111" y="1976080"/>
            <a:ext cx="4027671" cy="4045732"/>
          </a:xfrm>
          <a:custGeom>
            <a:avLst/>
            <a:gdLst/>
            <a:ahLst/>
            <a:cxnLst/>
            <a:rect l="l" t="t" r="r" b="b"/>
            <a:pathLst>
              <a:path w="4027671" h="4045732">
                <a:moveTo>
                  <a:pt x="0" y="0"/>
                </a:moveTo>
                <a:lnTo>
                  <a:pt x="4027670" y="0"/>
                </a:lnTo>
                <a:lnTo>
                  <a:pt x="4027670" y="4045732"/>
                </a:lnTo>
                <a:lnTo>
                  <a:pt x="0" y="4045732"/>
                </a:lnTo>
                <a:lnTo>
                  <a:pt x="0" y="0"/>
                </a:lnTo>
                <a:close/>
              </a:path>
            </a:pathLst>
          </a:custGeom>
          <a:blipFill>
            <a:blip r:embed="rId2"/>
            <a:stretch>
              <a:fillRect/>
            </a:stretch>
          </a:blipFill>
        </p:spPr>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 - Team 2">
            <a:hlinkClick r:id="" action="ppaction://media"/>
            <a:extLst>
              <a:ext uri="{FF2B5EF4-FFF2-40B4-BE49-F238E27FC236}">
                <a16:creationId xmlns:a16="http://schemas.microsoft.com/office/drawing/2014/main" id="{255EB054-DADB-54D8-BE8F-A2EAB140BB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1028700"/>
            <a:ext cx="14630400"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8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91124" y="4558309"/>
            <a:ext cx="10508269" cy="1859288"/>
          </a:xfrm>
          <a:prstGeom prst="rect">
            <a:avLst/>
          </a:prstGeom>
        </p:spPr>
        <p:txBody>
          <a:bodyPr lIns="0" tIns="0" rIns="0" bIns="0" rtlCol="0" anchor="t">
            <a:spAutoFit/>
          </a:bodyPr>
          <a:lstStyle/>
          <a:p>
            <a:pPr algn="ctr">
              <a:lnSpc>
                <a:spcPts val="15119"/>
              </a:lnSpc>
            </a:pPr>
            <a:r>
              <a:rPr lang="en-US" sz="10799">
                <a:solidFill>
                  <a:srgbClr val="343F56"/>
                </a:solidFill>
                <a:latin typeface="Hagrid Heavy"/>
              </a:rPr>
              <a:t>THANK YOU</a:t>
            </a:r>
          </a:p>
        </p:txBody>
      </p:sp>
      <p:sp>
        <p:nvSpPr>
          <p:cNvPr id="3" name="TextBox 3"/>
          <p:cNvSpPr txBox="1"/>
          <p:nvPr/>
        </p:nvSpPr>
        <p:spPr>
          <a:xfrm>
            <a:off x="1869773" y="1136187"/>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
        <p:nvSpPr>
          <p:cNvPr id="4" name="AutoShape 4"/>
          <p:cNvSpPr/>
          <p:nvPr/>
        </p:nvSpPr>
        <p:spPr>
          <a:xfrm>
            <a:off x="5727469" y="1351134"/>
            <a:ext cx="11531831" cy="0"/>
          </a:xfrm>
          <a:prstGeom prst="line">
            <a:avLst/>
          </a:prstGeom>
          <a:ln w="38100" cap="flat">
            <a:solidFill>
              <a:srgbClr val="106CB5"/>
            </a:solidFill>
            <a:prstDash val="solid"/>
            <a:headEnd type="none" w="sm" len="sm"/>
            <a:tailEnd type="none" w="sm" len="sm"/>
          </a:ln>
        </p:spPr>
      </p:sp>
      <p:sp>
        <p:nvSpPr>
          <p:cNvPr id="5" name="TextBox 5"/>
          <p:cNvSpPr txBox="1"/>
          <p:nvPr/>
        </p:nvSpPr>
        <p:spPr>
          <a:xfrm>
            <a:off x="3314703" y="6519230"/>
            <a:ext cx="11658594" cy="573405"/>
          </a:xfrm>
          <a:prstGeom prst="rect">
            <a:avLst/>
          </a:prstGeom>
        </p:spPr>
        <p:txBody>
          <a:bodyPr lIns="0" tIns="0" rIns="0" bIns="0" rtlCol="0" anchor="t">
            <a:spAutoFit/>
          </a:bodyPr>
          <a:lstStyle/>
          <a:p>
            <a:pPr algn="ctr">
              <a:lnSpc>
                <a:spcPts val="4619"/>
              </a:lnSpc>
            </a:pPr>
            <a:r>
              <a:rPr lang="en-US" sz="3299">
                <a:solidFill>
                  <a:srgbClr val="343F56"/>
                </a:solidFill>
                <a:latin typeface="Roboto"/>
              </a:rPr>
              <a:t>Any questions?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799465"/>
            <a:ext cx="11531831" cy="0"/>
          </a:xfrm>
          <a:prstGeom prst="line">
            <a:avLst/>
          </a:prstGeom>
          <a:ln w="38100" cap="flat">
            <a:solidFill>
              <a:srgbClr val="106CB5"/>
            </a:solidFill>
            <a:prstDash val="solid"/>
            <a:headEnd type="none" w="sm" len="sm"/>
            <a:tailEnd type="none" w="sm" len="sm"/>
          </a:ln>
        </p:spPr>
      </p:sp>
      <p:sp>
        <p:nvSpPr>
          <p:cNvPr id="3" name="Freeform 3"/>
          <p:cNvSpPr/>
          <p:nvPr/>
        </p:nvSpPr>
        <p:spPr>
          <a:xfrm>
            <a:off x="2898412" y="2160790"/>
            <a:ext cx="12474530" cy="7967261"/>
          </a:xfrm>
          <a:custGeom>
            <a:avLst/>
            <a:gdLst/>
            <a:ahLst/>
            <a:cxnLst/>
            <a:rect l="l" t="t" r="r" b="b"/>
            <a:pathLst>
              <a:path w="12474530" h="7967261">
                <a:moveTo>
                  <a:pt x="0" y="0"/>
                </a:moveTo>
                <a:lnTo>
                  <a:pt x="12474530" y="0"/>
                </a:lnTo>
                <a:lnTo>
                  <a:pt x="12474530" y="7967261"/>
                </a:lnTo>
                <a:lnTo>
                  <a:pt x="0" y="7967261"/>
                </a:lnTo>
                <a:lnTo>
                  <a:pt x="0" y="0"/>
                </a:lnTo>
                <a:close/>
              </a:path>
            </a:pathLst>
          </a:custGeom>
          <a:blipFill>
            <a:blip r:embed="rId2"/>
            <a:stretch>
              <a:fillRect/>
            </a:stretch>
          </a:blipFill>
        </p:spPr>
      </p:sp>
      <p:sp>
        <p:nvSpPr>
          <p:cNvPr id="4" name="TextBox 4"/>
          <p:cNvSpPr txBox="1"/>
          <p:nvPr/>
        </p:nvSpPr>
        <p:spPr>
          <a:xfrm>
            <a:off x="1028700" y="1133475"/>
            <a:ext cx="16230600" cy="1677035"/>
          </a:xfrm>
          <a:prstGeom prst="rect">
            <a:avLst/>
          </a:prstGeom>
        </p:spPr>
        <p:txBody>
          <a:bodyPr lIns="0" tIns="0" rIns="0" bIns="0" rtlCol="0" anchor="t">
            <a:spAutoFit/>
          </a:bodyPr>
          <a:lstStyle/>
          <a:p>
            <a:pPr algn="ctr">
              <a:lnSpc>
                <a:spcPts val="6400"/>
              </a:lnSpc>
            </a:pPr>
            <a:r>
              <a:rPr lang="en-US" sz="6400">
                <a:solidFill>
                  <a:srgbClr val="343F56"/>
                </a:solidFill>
                <a:latin typeface="Hagrid Heavy"/>
              </a:rPr>
              <a:t>SYSTEM DESIGN AND ARCHITECTURE</a:t>
            </a:r>
          </a:p>
        </p:txBody>
      </p:sp>
      <p:sp>
        <p:nvSpPr>
          <p:cNvPr id="5" name="TextBox 5"/>
          <p:cNvSpPr txBox="1"/>
          <p:nvPr/>
        </p:nvSpPr>
        <p:spPr>
          <a:xfrm>
            <a:off x="1869773" y="636906"/>
            <a:ext cx="3582966" cy="391794"/>
          </a:xfrm>
          <a:prstGeom prst="rect">
            <a:avLst/>
          </a:prstGeom>
        </p:spPr>
        <p:txBody>
          <a:bodyPr lIns="0" tIns="0" rIns="0" bIns="0" rtlCol="0" anchor="t">
            <a:spAutoFit/>
          </a:bodyPr>
          <a:lstStyle/>
          <a:p>
            <a:pPr>
              <a:lnSpc>
                <a:spcPts val="3080"/>
              </a:lnSpc>
            </a:pPr>
            <a:r>
              <a:rPr lang="en-US" sz="2200">
                <a:solidFill>
                  <a:srgbClr val="343F56"/>
                </a:solidFill>
                <a:latin typeface="Hagrid Bold"/>
              </a:rPr>
              <a:t>POCKET LENS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6CB5"/>
        </a:solidFill>
        <a:effectLst/>
      </p:bgPr>
    </p:bg>
    <p:spTree>
      <p:nvGrpSpPr>
        <p:cNvPr id="1" name=""/>
        <p:cNvGrpSpPr/>
        <p:nvPr/>
      </p:nvGrpSpPr>
      <p:grpSpPr>
        <a:xfrm>
          <a:off x="0" y="0"/>
          <a:ext cx="0" cy="0"/>
          <a:chOff x="0" y="0"/>
          <a:chExt cx="0" cy="0"/>
        </a:xfrm>
      </p:grpSpPr>
      <p:sp>
        <p:nvSpPr>
          <p:cNvPr id="2" name="Freeform 2"/>
          <p:cNvSpPr/>
          <p:nvPr/>
        </p:nvSpPr>
        <p:spPr>
          <a:xfrm>
            <a:off x="0" y="0"/>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sp>
        <p:nvSpPr>
          <p:cNvPr id="3" name="TextBox 3"/>
          <p:cNvSpPr txBox="1"/>
          <p:nvPr/>
        </p:nvSpPr>
        <p:spPr>
          <a:xfrm>
            <a:off x="601740" y="3147056"/>
            <a:ext cx="17084520" cy="3773813"/>
          </a:xfrm>
          <a:prstGeom prst="rect">
            <a:avLst/>
          </a:prstGeom>
        </p:spPr>
        <p:txBody>
          <a:bodyPr lIns="0" tIns="0" rIns="0" bIns="0" rtlCol="0" anchor="t">
            <a:spAutoFit/>
          </a:bodyPr>
          <a:lstStyle/>
          <a:p>
            <a:pPr algn="ctr">
              <a:lnSpc>
                <a:spcPts val="15119"/>
              </a:lnSpc>
            </a:pPr>
            <a:r>
              <a:rPr lang="en-US" sz="10799">
                <a:solidFill>
                  <a:srgbClr val="FFFFFF"/>
                </a:solidFill>
                <a:latin typeface="Hagrid Heavy"/>
              </a:rPr>
              <a:t>MODULAR DECOMPOSITION</a:t>
            </a:r>
          </a:p>
        </p:txBody>
      </p:sp>
      <p:sp>
        <p:nvSpPr>
          <p:cNvPr id="4" name="Freeform 4"/>
          <p:cNvSpPr/>
          <p:nvPr/>
        </p:nvSpPr>
        <p:spPr>
          <a:xfrm>
            <a:off x="16567244" y="8558528"/>
            <a:ext cx="1720756" cy="1728472"/>
          </a:xfrm>
          <a:custGeom>
            <a:avLst/>
            <a:gdLst/>
            <a:ahLst/>
            <a:cxnLst/>
            <a:rect l="l" t="t" r="r" b="b"/>
            <a:pathLst>
              <a:path w="1720756" h="1728472">
                <a:moveTo>
                  <a:pt x="0" y="0"/>
                </a:moveTo>
                <a:lnTo>
                  <a:pt x="1720756" y="0"/>
                </a:lnTo>
                <a:lnTo>
                  <a:pt x="1720756" y="1728472"/>
                </a:lnTo>
                <a:lnTo>
                  <a:pt x="0" y="1728472"/>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27469" y="694480"/>
            <a:ext cx="11531831" cy="0"/>
          </a:xfrm>
          <a:prstGeom prst="line">
            <a:avLst/>
          </a:prstGeom>
          <a:ln w="38100" cap="flat">
            <a:solidFill>
              <a:srgbClr val="106CB5"/>
            </a:solidFill>
            <a:prstDash val="solid"/>
            <a:headEnd type="none" w="sm" len="sm"/>
            <a:tailEnd type="none" w="sm" len="sm"/>
          </a:ln>
        </p:spPr>
      </p:sp>
      <p:grpSp>
        <p:nvGrpSpPr>
          <p:cNvPr id="3" name="Group 3"/>
          <p:cNvGrpSpPr/>
          <p:nvPr/>
        </p:nvGrpSpPr>
        <p:grpSpPr>
          <a:xfrm>
            <a:off x="1028700" y="2393179"/>
            <a:ext cx="16230600" cy="7523955"/>
            <a:chOff x="0" y="0"/>
            <a:chExt cx="4274726" cy="1981618"/>
          </a:xfrm>
        </p:grpSpPr>
        <p:sp>
          <p:nvSpPr>
            <p:cNvPr id="4" name="Freeform 4"/>
            <p:cNvSpPr/>
            <p:nvPr/>
          </p:nvSpPr>
          <p:spPr>
            <a:xfrm>
              <a:off x="0" y="0"/>
              <a:ext cx="4274726" cy="1981618"/>
            </a:xfrm>
            <a:custGeom>
              <a:avLst/>
              <a:gdLst/>
              <a:ahLst/>
              <a:cxnLst/>
              <a:rect l="l" t="t" r="r" b="b"/>
              <a:pathLst>
                <a:path w="4274726" h="1981618">
                  <a:moveTo>
                    <a:pt x="0" y="0"/>
                  </a:moveTo>
                  <a:lnTo>
                    <a:pt x="4274726" y="0"/>
                  </a:lnTo>
                  <a:lnTo>
                    <a:pt x="4274726" y="1981618"/>
                  </a:lnTo>
                  <a:lnTo>
                    <a:pt x="0" y="1981618"/>
                  </a:lnTo>
                  <a:close/>
                </a:path>
              </a:pathLst>
            </a:custGeom>
            <a:solidFill>
              <a:srgbClr val="000000">
                <a:alpha val="0"/>
              </a:srgbClr>
            </a:solidFill>
            <a:ln w="38100">
              <a:solidFill>
                <a:srgbClr val="106CB5"/>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237497" y="3646008"/>
            <a:ext cx="5693551" cy="4199316"/>
          </a:xfrm>
          <a:custGeom>
            <a:avLst/>
            <a:gdLst/>
            <a:ahLst/>
            <a:cxnLst/>
            <a:rect l="l" t="t" r="r" b="b"/>
            <a:pathLst>
              <a:path w="5693551" h="4199316">
                <a:moveTo>
                  <a:pt x="0" y="0"/>
                </a:moveTo>
                <a:lnTo>
                  <a:pt x="5693551" y="0"/>
                </a:lnTo>
                <a:lnTo>
                  <a:pt x="5693551" y="4199316"/>
                </a:lnTo>
                <a:lnTo>
                  <a:pt x="0" y="4199316"/>
                </a:lnTo>
                <a:lnTo>
                  <a:pt x="0" y="0"/>
                </a:lnTo>
                <a:close/>
              </a:path>
            </a:pathLst>
          </a:custGeom>
          <a:blipFill>
            <a:blip r:embed="rId2"/>
            <a:stretch>
              <a:fillRect/>
            </a:stretch>
          </a:blipFill>
        </p:spPr>
      </p:sp>
      <p:sp>
        <p:nvSpPr>
          <p:cNvPr id="7" name="TextBox 7"/>
          <p:cNvSpPr txBox="1"/>
          <p:nvPr/>
        </p:nvSpPr>
        <p:spPr>
          <a:xfrm>
            <a:off x="868590" y="1380989"/>
            <a:ext cx="16230600" cy="1012189"/>
          </a:xfrm>
          <a:prstGeom prst="rect">
            <a:avLst/>
          </a:prstGeom>
        </p:spPr>
        <p:txBody>
          <a:bodyPr lIns="0" tIns="0" rIns="0" bIns="0" rtlCol="0" anchor="t">
            <a:spAutoFit/>
          </a:bodyPr>
          <a:lstStyle/>
          <a:p>
            <a:pPr algn="ctr">
              <a:lnSpc>
                <a:spcPts val="7599"/>
              </a:lnSpc>
            </a:pPr>
            <a:r>
              <a:rPr lang="en-US" sz="7599">
                <a:solidFill>
                  <a:srgbClr val="343F56"/>
                </a:solidFill>
                <a:latin typeface="Hagrid Heavy"/>
              </a:rPr>
              <a:t>MOBILE APPLICATION</a:t>
            </a:r>
          </a:p>
        </p:txBody>
      </p:sp>
      <p:sp>
        <p:nvSpPr>
          <p:cNvPr id="8" name="TextBox 8"/>
          <p:cNvSpPr txBox="1"/>
          <p:nvPr/>
        </p:nvSpPr>
        <p:spPr>
          <a:xfrm>
            <a:off x="1368028" y="455720"/>
            <a:ext cx="3582966" cy="791844"/>
          </a:xfrm>
          <a:prstGeom prst="rect">
            <a:avLst/>
          </a:prstGeom>
        </p:spPr>
        <p:txBody>
          <a:bodyPr lIns="0" tIns="0" rIns="0" bIns="0" rtlCol="0" anchor="t">
            <a:spAutoFit/>
          </a:bodyPr>
          <a:lstStyle/>
          <a:p>
            <a:pPr>
              <a:lnSpc>
                <a:spcPts val="3080"/>
              </a:lnSpc>
            </a:pPr>
            <a:r>
              <a:rPr lang="en-US" sz="2200">
                <a:solidFill>
                  <a:srgbClr val="343F56"/>
                </a:solidFill>
                <a:latin typeface="Hagrid Bold"/>
              </a:rPr>
              <a:t>MODULAR DECOMPOSITION</a:t>
            </a:r>
          </a:p>
        </p:txBody>
      </p:sp>
      <p:sp>
        <p:nvSpPr>
          <p:cNvPr id="9" name="TextBox 9"/>
          <p:cNvSpPr txBox="1"/>
          <p:nvPr/>
        </p:nvSpPr>
        <p:spPr>
          <a:xfrm>
            <a:off x="1543713" y="4447592"/>
            <a:ext cx="10334222" cy="2510423"/>
          </a:xfrm>
          <a:prstGeom prst="rect">
            <a:avLst/>
          </a:prstGeom>
        </p:spPr>
        <p:txBody>
          <a:bodyPr lIns="0" tIns="0" rIns="0" bIns="0" rtlCol="0" anchor="t">
            <a:spAutoFit/>
          </a:bodyPr>
          <a:lstStyle/>
          <a:p>
            <a:pPr marL="764166" lvl="1" indent="-382083" algn="just">
              <a:lnSpc>
                <a:spcPts val="4955"/>
              </a:lnSpc>
              <a:buFont typeface="Arial"/>
              <a:buChar char="•"/>
            </a:pPr>
            <a:r>
              <a:rPr lang="en-US" sz="3539">
                <a:solidFill>
                  <a:srgbClr val="343F56"/>
                </a:solidFill>
                <a:latin typeface="Roboto"/>
              </a:rPr>
              <a:t>Framework: Flutter</a:t>
            </a:r>
          </a:p>
          <a:p>
            <a:pPr marL="764166" lvl="1" indent="-382083" algn="just">
              <a:lnSpc>
                <a:spcPts val="4955"/>
              </a:lnSpc>
              <a:buFont typeface="Arial"/>
              <a:buChar char="•"/>
            </a:pPr>
            <a:r>
              <a:rPr lang="en-US" sz="3539">
                <a:solidFill>
                  <a:srgbClr val="343F56"/>
                </a:solidFill>
                <a:latin typeface="Roboto"/>
              </a:rPr>
              <a:t>Programming Language: Dart</a:t>
            </a:r>
          </a:p>
          <a:p>
            <a:pPr marL="764166" lvl="1" indent="-382083" algn="just">
              <a:lnSpc>
                <a:spcPts val="4955"/>
              </a:lnSpc>
              <a:buFont typeface="Arial"/>
              <a:buChar char="•"/>
            </a:pPr>
            <a:r>
              <a:rPr lang="en-US" sz="3539">
                <a:solidFill>
                  <a:srgbClr val="343F56"/>
                </a:solidFill>
                <a:latin typeface="Roboto"/>
              </a:rPr>
              <a:t>High performance, cross platform applications</a:t>
            </a:r>
          </a:p>
          <a:p>
            <a:pPr algn="just">
              <a:lnSpc>
                <a:spcPts val="4955"/>
              </a:lnSpc>
              <a:spcBef>
                <a:spcPct val="0"/>
              </a:spcBef>
            </a:pPr>
            <a:endParaRPr lang="en-US" sz="3539">
              <a:solidFill>
                <a:srgbClr val="343F56"/>
              </a:solidFill>
              <a:latin typeface="Robo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2661</Words>
  <Application>Microsoft Office PowerPoint</Application>
  <PresentationFormat>Custom</PresentationFormat>
  <Paragraphs>441</Paragraphs>
  <Slides>61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Open Sans Light</vt:lpstr>
      <vt:lpstr>Arial</vt:lpstr>
      <vt:lpstr>Open Sans Light Bold</vt:lpstr>
      <vt:lpstr>Calibri</vt:lpstr>
      <vt:lpstr>Roboto Bold</vt:lpstr>
      <vt:lpstr>Roboto</vt:lpstr>
      <vt:lpstr>Hagrid Heavy</vt:lpstr>
      <vt:lpstr>Hagrid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Blue Minimal Modern Thesis Defense Presentation</dc:title>
  <cp:lastModifiedBy>Nader Khalil</cp:lastModifiedBy>
  <cp:revision>2</cp:revision>
  <dcterms:created xsi:type="dcterms:W3CDTF">2006-08-16T00:00:00Z</dcterms:created>
  <dcterms:modified xsi:type="dcterms:W3CDTF">2023-06-11T20:54:37Z</dcterms:modified>
  <dc:identifier>DAFlgmBN924</dc:identifier>
</cp:coreProperties>
</file>